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6"/>
  </p:notesMasterIdLst>
  <p:sldIdLst>
    <p:sldId id="258" r:id="rId5"/>
    <p:sldId id="259" r:id="rId6"/>
    <p:sldId id="262" r:id="rId7"/>
    <p:sldId id="261" r:id="rId8"/>
    <p:sldId id="269" r:id="rId9"/>
    <p:sldId id="264" r:id="rId10"/>
    <p:sldId id="265" r:id="rId11"/>
    <p:sldId id="270" r:id="rId12"/>
    <p:sldId id="271" r:id="rId13"/>
    <p:sldId id="273" r:id="rId14"/>
    <p:sldId id="272" r:id="rId15"/>
    <p:sldId id="280" r:id="rId16"/>
    <p:sldId id="313" r:id="rId17"/>
    <p:sldId id="314" r:id="rId18"/>
    <p:sldId id="315" r:id="rId19"/>
    <p:sldId id="263" r:id="rId20"/>
    <p:sldId id="582" r:id="rId21"/>
    <p:sldId id="316" r:id="rId22"/>
    <p:sldId id="317" r:id="rId23"/>
    <p:sldId id="318" r:id="rId24"/>
    <p:sldId id="319" r:id="rId25"/>
    <p:sldId id="331" r:id="rId26"/>
    <p:sldId id="330" r:id="rId27"/>
    <p:sldId id="321" r:id="rId28"/>
    <p:sldId id="323" r:id="rId29"/>
    <p:sldId id="325" r:id="rId30"/>
    <p:sldId id="326" r:id="rId31"/>
    <p:sldId id="327" r:id="rId32"/>
    <p:sldId id="328" r:id="rId33"/>
    <p:sldId id="332" r:id="rId34"/>
    <p:sldId id="581" r:id="rId35"/>
    <p:sldId id="333" r:id="rId36"/>
    <p:sldId id="284" r:id="rId37"/>
    <p:sldId id="335" r:id="rId38"/>
    <p:sldId id="493" r:id="rId39"/>
    <p:sldId id="502" r:id="rId40"/>
    <p:sldId id="260" r:id="rId41"/>
    <p:sldId id="561" r:id="rId42"/>
    <p:sldId id="562" r:id="rId43"/>
    <p:sldId id="572" r:id="rId44"/>
    <p:sldId id="501" r:id="rId45"/>
    <p:sldId id="503" r:id="rId46"/>
    <p:sldId id="504" r:id="rId47"/>
    <p:sldId id="570" r:id="rId48"/>
    <p:sldId id="512" r:id="rId49"/>
    <p:sldId id="515" r:id="rId50"/>
    <p:sldId id="604" r:id="rId51"/>
    <p:sldId id="516" r:id="rId52"/>
    <p:sldId id="605" r:id="rId53"/>
    <p:sldId id="607" r:id="rId54"/>
    <p:sldId id="606" r:id="rId55"/>
    <p:sldId id="287" r:id="rId56"/>
    <p:sldId id="380" r:id="rId57"/>
    <p:sldId id="571" r:id="rId58"/>
    <p:sldId id="379" r:id="rId59"/>
    <p:sldId id="402" r:id="rId60"/>
    <p:sldId id="564" r:id="rId61"/>
    <p:sldId id="565" r:id="rId62"/>
    <p:sldId id="566" r:id="rId63"/>
    <p:sldId id="519" r:id="rId64"/>
    <p:sldId id="579" r:id="rId65"/>
    <p:sldId id="580" r:id="rId66"/>
    <p:sldId id="578" r:id="rId67"/>
    <p:sldId id="577" r:id="rId68"/>
    <p:sldId id="567" r:id="rId69"/>
    <p:sldId id="576" r:id="rId70"/>
    <p:sldId id="574" r:id="rId71"/>
    <p:sldId id="575" r:id="rId72"/>
    <p:sldId id="583" r:id="rId73"/>
    <p:sldId id="584" r:id="rId74"/>
    <p:sldId id="585" r:id="rId75"/>
    <p:sldId id="413" r:id="rId76"/>
    <p:sldId id="414" r:id="rId77"/>
    <p:sldId id="591" r:id="rId78"/>
    <p:sldId id="592" r:id="rId79"/>
    <p:sldId id="593" r:id="rId80"/>
    <p:sldId id="594" r:id="rId81"/>
    <p:sldId id="595" r:id="rId82"/>
    <p:sldId id="596" r:id="rId83"/>
    <p:sldId id="611" r:id="rId84"/>
    <p:sldId id="597" r:id="rId85"/>
    <p:sldId id="598" r:id="rId86"/>
    <p:sldId id="311" r:id="rId87"/>
    <p:sldId id="320" r:id="rId88"/>
    <p:sldId id="621" r:id="rId89"/>
    <p:sldId id="619" r:id="rId90"/>
    <p:sldId id="602" r:id="rId91"/>
    <p:sldId id="612" r:id="rId92"/>
    <p:sldId id="620" r:id="rId93"/>
    <p:sldId id="299" r:id="rId94"/>
    <p:sldId id="622" r:id="rId95"/>
    <p:sldId id="300" r:id="rId96"/>
    <p:sldId id="302" r:id="rId97"/>
    <p:sldId id="304" r:id="rId98"/>
    <p:sldId id="623" r:id="rId99"/>
    <p:sldId id="586" r:id="rId100"/>
    <p:sldId id="627" r:id="rId101"/>
    <p:sldId id="635" r:id="rId102"/>
    <p:sldId id="634" r:id="rId103"/>
    <p:sldId id="628" r:id="rId104"/>
    <p:sldId id="629" r:id="rId105"/>
    <p:sldId id="633" r:id="rId106"/>
    <p:sldId id="636" r:id="rId107"/>
    <p:sldId id="630" r:id="rId108"/>
    <p:sldId id="631" r:id="rId109"/>
    <p:sldId id="632" r:id="rId110"/>
    <p:sldId id="637" r:id="rId111"/>
    <p:sldId id="645" r:id="rId112"/>
    <p:sldId id="646" r:id="rId113"/>
    <p:sldId id="648" r:id="rId114"/>
    <p:sldId id="649" r:id="rId115"/>
    <p:sldId id="312" r:id="rId116"/>
    <p:sldId id="307" r:id="rId117"/>
    <p:sldId id="309" r:id="rId118"/>
    <p:sldId id="639" r:id="rId119"/>
    <p:sldId id="641" r:id="rId120"/>
    <p:sldId id="644" r:id="rId121"/>
    <p:sldId id="599" r:id="rId122"/>
    <p:sldId id="643" r:id="rId123"/>
    <p:sldId id="601" r:id="rId124"/>
    <p:sldId id="662" r:id="rId125"/>
    <p:sldId id="660" r:id="rId126"/>
    <p:sldId id="661" r:id="rId127"/>
    <p:sldId id="663" r:id="rId128"/>
    <p:sldId id="664" r:id="rId129"/>
    <p:sldId id="626" r:id="rId130"/>
    <p:sldId id="651" r:id="rId131"/>
    <p:sldId id="652" r:id="rId132"/>
    <p:sldId id="653" r:id="rId133"/>
    <p:sldId id="655" r:id="rId134"/>
    <p:sldId id="656" r:id="rId135"/>
    <p:sldId id="657" r:id="rId136"/>
    <p:sldId id="658" r:id="rId137"/>
    <p:sldId id="659" r:id="rId138"/>
    <p:sldId id="665" r:id="rId139"/>
    <p:sldId id="666" r:id="rId140"/>
    <p:sldId id="654" r:id="rId141"/>
    <p:sldId id="669" r:id="rId142"/>
    <p:sldId id="667" r:id="rId143"/>
    <p:sldId id="650" r:id="rId144"/>
    <p:sldId id="383" r:id="rId145"/>
    <p:sldId id="588" r:id="rId146"/>
    <p:sldId id="385" r:id="rId147"/>
    <p:sldId id="384" r:id="rId148"/>
    <p:sldId id="587" r:id="rId149"/>
    <p:sldId id="389" r:id="rId150"/>
    <p:sldId id="608" r:id="rId151"/>
    <p:sldId id="609" r:id="rId152"/>
    <p:sldId id="625" r:id="rId153"/>
    <p:sldId id="610" r:id="rId154"/>
    <p:sldId id="391" r:id="rId155"/>
    <p:sldId id="538" r:id="rId156"/>
    <p:sldId id="694" r:id="rId157"/>
    <p:sldId id="693" r:id="rId158"/>
    <p:sldId id="695" r:id="rId159"/>
    <p:sldId id="680" r:id="rId160"/>
    <p:sldId id="673" r:id="rId161"/>
    <p:sldId id="489" r:id="rId162"/>
    <p:sldId id="392" r:id="rId163"/>
    <p:sldId id="589" r:id="rId164"/>
    <p:sldId id="393" r:id="rId165"/>
    <p:sldId id="394" r:id="rId166"/>
    <p:sldId id="395" r:id="rId167"/>
    <p:sldId id="397" r:id="rId168"/>
    <p:sldId id="398" r:id="rId169"/>
    <p:sldId id="399" r:id="rId170"/>
    <p:sldId id="400" r:id="rId171"/>
    <p:sldId id="539" r:id="rId172"/>
    <p:sldId id="401" r:id="rId173"/>
    <p:sldId id="295" r:id="rId174"/>
    <p:sldId id="410" r:id="rId175"/>
    <p:sldId id="297" r:id="rId176"/>
    <p:sldId id="671" r:id="rId177"/>
    <p:sldId id="573" r:id="rId178"/>
    <p:sldId id="675" r:id="rId179"/>
    <p:sldId id="676" r:id="rId180"/>
    <p:sldId id="674" r:id="rId181"/>
    <p:sldId id="679" r:id="rId182"/>
    <p:sldId id="678" r:id="rId183"/>
    <p:sldId id="672" r:id="rId184"/>
    <p:sldId id="438" r:id="rId185"/>
    <p:sldId id="681" r:id="rId186"/>
    <p:sldId id="670" r:id="rId187"/>
    <p:sldId id="439" r:id="rId188"/>
    <p:sldId id="682" r:id="rId189"/>
    <p:sldId id="683" r:id="rId190"/>
    <p:sldId id="684" r:id="rId191"/>
    <p:sldId id="685" r:id="rId192"/>
    <p:sldId id="686" r:id="rId193"/>
    <p:sldId id="687" r:id="rId194"/>
    <p:sldId id="688" r:id="rId195"/>
    <p:sldId id="689" r:id="rId196"/>
    <p:sldId id="691" r:id="rId197"/>
    <p:sldId id="690" r:id="rId198"/>
    <p:sldId id="692" r:id="rId199"/>
    <p:sldId id="696" r:id="rId200"/>
    <p:sldId id="697" r:id="rId201"/>
    <p:sldId id="699" r:id="rId202"/>
    <p:sldId id="700" r:id="rId203"/>
    <p:sldId id="698" r:id="rId204"/>
    <p:sldId id="701" r:id="rId20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5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3B7B2-7BB4-4E26-2398-A6870612E96D}" v="536" dt="2025-10-06T12:17:01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14" autoAdjust="0"/>
  </p:normalViewPr>
  <p:slideViewPr>
    <p:cSldViewPr snapToGrid="0">
      <p:cViewPr varScale="1">
        <p:scale>
          <a:sx n="87" d="100"/>
          <a:sy n="87" d="100"/>
        </p:scale>
        <p:origin x="147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presProps" Target="presProp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theme" Target="theme/theme1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tableStyles" Target="tableStyle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microsoft.com/office/2015/10/relationships/revisionInfo" Target="revisionInfo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E87F8-2E02-4240-B234-71003B317382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046F9-4A30-0848-A7AE-51D9C9B63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32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423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CA27-6138-DF7E-0AB3-9A2170C27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6B01AFFD-12DA-6C53-E292-D408A814C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39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CB4075B-6542-590B-AE35-96391E625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06655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AF408-7389-B2E4-4A51-2F8E0662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938CEBBB-6D2E-7723-3A3F-2014329EE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200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0E25A6DE-C137-21E3-E13A-2CC2226E4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113678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8AEC6-3BC1-2D2D-296A-D374BA45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C1F48538-63A5-7ACE-13FF-1D2041AC1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198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9F36136F-1A34-B03E-54C9-45FE57535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324774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3CBC8-E7FB-D5A2-510C-7B628414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43C1B932-D23D-7FE7-38CF-96246FD49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201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D191383A-B480-E722-18DD-E85E1CE55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6733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EE37-6DF1-CA14-DDA8-2F959FEC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21FF007B-40AB-AC69-2512-8981C7A22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40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9FE7334-5EE1-3D75-3854-801F94525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90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D71BA248-6D64-056C-5E12-3B9D33D08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41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C4E2C3E-F111-1F66-07A4-F76AF2638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6603CBB-F4FF-81FA-E0D7-E9625BF12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04B26AF9-51F1-628E-64A0-A193742C5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B01A76B6-4B32-FEF4-F410-A2AF79532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4515D756-B9FD-A300-1394-A1311C9E3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23A0-A35A-69DF-8F16-E2A3CD06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0CA9D619-487F-63CE-EBC8-2F1AB78AB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44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B1067D0-B5A5-5C49-4DAB-D44F282C5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27879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5">
            <a:extLst>
              <a:ext uri="{FF2B5EF4-FFF2-40B4-BE49-F238E27FC236}">
                <a16:creationId xmlns:a16="http://schemas.microsoft.com/office/drawing/2014/main" id="{427F4F12-1F7B-ED22-FC10-1B9721C7E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92E0D14-6945-477E-A281-BE78220D26EB}" type="slidenum">
              <a:rPr lang="fr-FR" altLang="fr-FR" sz="1000" smtClean="0"/>
              <a:pPr/>
              <a:t>45</a:t>
            </a:fld>
            <a:endParaRPr lang="fr-FR" altLang="fr-FR" sz="10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F1F4907-A1CD-8760-EEB4-26634BDDE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>
            <a:extLst>
              <a:ext uri="{FF2B5EF4-FFF2-40B4-BE49-F238E27FC236}">
                <a16:creationId xmlns:a16="http://schemas.microsoft.com/office/drawing/2014/main" id="{18FCC045-FE99-86FD-AFD7-C3FD6034A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B0536B-77D8-4EB4-B6C7-61876FB84951}" type="slidenum">
              <a:rPr lang="fr-FR" altLang="fr-FR" sz="1000" smtClean="0"/>
              <a:pPr/>
              <a:t>46</a:t>
            </a:fld>
            <a:endParaRPr lang="fr-FR" altLang="fr-FR" sz="10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B6FA6D35-0464-BBC4-0F9F-32CBF4A94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02C6-EC56-4957-11BC-78EC3073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>
            <a:extLst>
              <a:ext uri="{FF2B5EF4-FFF2-40B4-BE49-F238E27FC236}">
                <a16:creationId xmlns:a16="http://schemas.microsoft.com/office/drawing/2014/main" id="{870953AD-4394-139F-88FE-1A9FC4EDB5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B0536B-77D8-4EB4-B6C7-61876FB84951}" type="slidenum">
              <a:rPr lang="fr-FR" altLang="fr-FR" sz="1000" smtClean="0"/>
              <a:pPr/>
              <a:t>47</a:t>
            </a:fld>
            <a:endParaRPr lang="fr-FR" altLang="fr-FR" sz="10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9AA71FC-77EF-D5DB-47B2-FF9C827F7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0499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C7BA73E6-756A-3453-7D1E-B611E17AD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48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447DE34-61F4-2DC9-E50B-EB0691291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97C10-538B-9F18-037D-94BF5CE2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A361B84-9801-0990-83EA-4394733E0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7F815ED-A862-DE1F-C03C-EC3D1808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F03A11-4E77-442C-5AE7-666404894C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70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3415-3004-D329-D9E0-36AA3397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FF89CFA7-2D53-A242-85A2-4A237A041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49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9309E69-C9C3-6920-4127-D6F931AC7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5867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8B79-C7C0-C422-FE1C-FD07E7B0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3FC09524-9AF3-4395-4FD6-A1092ED41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50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CA4595FC-8DDC-5940-040B-9CD1E430D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63792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72F8-FAC0-A499-5E6E-8884EB51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5588A11C-A082-313F-9762-A9F680E1A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51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CEA7A2D-AFE1-CEC2-B4CB-A9150E5D8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3997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5EE6E313-0430-EFD9-DB9D-9FE0BFEFA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52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5780AFF-ED26-7EB3-38DC-02374DCCF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>
            <a:extLst>
              <a:ext uri="{FF2B5EF4-FFF2-40B4-BE49-F238E27FC236}">
                <a16:creationId xmlns:a16="http://schemas.microsoft.com/office/drawing/2014/main" id="{62A31999-4DC5-C48C-1D19-7E95A7FAD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87A2E88-395D-46F6-81EE-B6AED77A6C69}" type="slidenum">
              <a:rPr lang="fr-FR" altLang="fr-FR" sz="1000" smtClean="0"/>
              <a:pPr/>
              <a:t>53</a:t>
            </a:fld>
            <a:endParaRPr lang="fr-FR" altLang="fr-FR" sz="10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B2AA3928-BF5A-4299-C8BB-BD53C7A2D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2AC27EF-3366-9B2C-703A-76BFA29DE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95ED-6FA2-9E5D-F279-25E02339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0BD4598A-3C41-0B45-502B-63360AAA3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54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7A8B438C-F84D-B580-CD19-05388B33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BBE5EA3F-426F-0DE9-AB69-8BDA4ECB6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50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528CE5B3-28F7-7AB9-556E-F612235790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55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5B77E705-0428-8B1E-1FE6-798182FBA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F648A218-BCEC-6FF6-B384-4521CAB55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5">
            <a:extLst>
              <a:ext uri="{FF2B5EF4-FFF2-40B4-BE49-F238E27FC236}">
                <a16:creationId xmlns:a16="http://schemas.microsoft.com/office/drawing/2014/main" id="{1DCAEF00-678D-8B7B-A130-C12C54C15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93C00A5-21D7-4365-8C3B-30C1E3480DB0}" type="slidenum">
              <a:rPr lang="fr-FR" altLang="fr-FR" sz="1000" smtClean="0"/>
              <a:pPr/>
              <a:t>56</a:t>
            </a:fld>
            <a:endParaRPr lang="fr-FR" altLang="fr-FR" sz="1000"/>
          </a:p>
        </p:txBody>
      </p:sp>
      <p:sp>
        <p:nvSpPr>
          <p:cNvPr id="84994" name="Rectangle 1026">
            <a:extLst>
              <a:ext uri="{FF2B5EF4-FFF2-40B4-BE49-F238E27FC236}">
                <a16:creationId xmlns:a16="http://schemas.microsoft.com/office/drawing/2014/main" id="{7A4D0731-9861-CE1B-A648-5DFE1D9A2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4995" name="Rectangle 1027">
            <a:extLst>
              <a:ext uri="{FF2B5EF4-FFF2-40B4-BE49-F238E27FC236}">
                <a16:creationId xmlns:a16="http://schemas.microsoft.com/office/drawing/2014/main" id="{65B8ADCA-DD1B-01FB-AA39-682D18BCB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92236884-DA53-089F-2A9F-9639D8902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750CFA0-43AC-006B-3BB2-8B0FC726D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5">
            <a:extLst>
              <a:ext uri="{FF2B5EF4-FFF2-40B4-BE49-F238E27FC236}">
                <a16:creationId xmlns:a16="http://schemas.microsoft.com/office/drawing/2014/main" id="{97B6B51B-5C0D-C585-C66A-B3FBB7AB2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2A0D74-AD2F-4461-B48D-2B953B48D437}" type="slidenum">
              <a:rPr lang="fr-FR" altLang="fr-FR" sz="1000" smtClean="0"/>
              <a:pPr/>
              <a:t>61</a:t>
            </a:fld>
            <a:endParaRPr lang="fr-FR" altLang="fr-FR" sz="10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987FB19B-0CEF-EA8D-27D8-BAE097328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E3641BDC-1070-0408-A8D3-2CC2C0B10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85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2CEB4-CCF2-D9FA-700C-0D4F2C95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5">
            <a:extLst>
              <a:ext uri="{FF2B5EF4-FFF2-40B4-BE49-F238E27FC236}">
                <a16:creationId xmlns:a16="http://schemas.microsoft.com/office/drawing/2014/main" id="{CEC32DCA-51DD-9C7E-8581-DFF8F49C1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2A0D74-AD2F-4461-B48D-2B953B48D437}" type="slidenum">
              <a:rPr lang="fr-FR" altLang="fr-FR" sz="1000" smtClean="0"/>
              <a:pPr/>
              <a:t>62</a:t>
            </a:fld>
            <a:endParaRPr lang="fr-FR" altLang="fr-FR" sz="10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5B952E16-D2E3-E033-5B98-EF267FC18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1D15733F-CC0D-DA00-4447-4F7C1C6F6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53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5">
            <a:extLst>
              <a:ext uri="{FF2B5EF4-FFF2-40B4-BE49-F238E27FC236}">
                <a16:creationId xmlns:a16="http://schemas.microsoft.com/office/drawing/2014/main" id="{5E1021D8-F6CE-04CB-D32D-B5230667F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7D7A783-BBD7-4261-9846-7FFE5F11C8B3}" type="slidenum">
              <a:rPr lang="fr-FR" altLang="fr-FR" sz="1000" smtClean="0"/>
              <a:pPr/>
              <a:t>72</a:t>
            </a:fld>
            <a:endParaRPr lang="fr-FR" altLang="fr-FR" sz="10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4C5A22DB-4435-2CAA-445B-C7F0DBDBE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7ADAFCE-FA18-AC4F-D6B9-9952A336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73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14740DDD-FAD9-EF23-7684-6899AC32A3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19861C8-0D87-B8BB-09AB-EE4B23338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E03F-12D9-3135-9013-50DCAEE3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6C1539FC-2866-DC47-8A05-F287E31DD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74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9BC839C1-D999-8A1E-4D90-176A620A6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1C0ED28F-A3EF-E979-D575-5B52C8B3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90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4E7F-182D-C82E-9BA2-19F229E3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54D588D8-BA00-2902-11CD-EED2EDF3E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75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9655ED13-FDAF-2BA0-5195-26CA98B494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01697-F5C4-8B1A-A06A-D8D4FA712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79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7233-209E-2D98-00BD-1620D6D62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6ED5B2C-7D99-3EB0-259C-76016FEF4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76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B0087512-F60B-5CE6-4F5A-BD238CB5F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8943B672-8589-A6A2-58B7-F7A9ACD9C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11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5E08-ED78-05F5-4554-AB1C2CB5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9517CF9B-6C28-B490-4F9F-C0C51CD8C4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77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B32131A6-E3A0-6C0F-D47B-00934F59F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DE9B4DC-5F1B-FC76-CF45-DC03FF7D8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15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BA264-1867-A29E-CE0D-95B5A377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03973E3E-75AF-B1FE-B925-AEB8BCB31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78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B4B7F18-03FE-45BB-356B-800C1471C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67246F3-B9BE-C4E5-5A52-59226A695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78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61D35-9C1D-359A-828E-6B17FAB0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D840220-9E0A-4CAA-8E8D-09F228CCE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79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8B7A64C-9199-E984-789E-9F60C35707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91DE3350-E3B4-5239-44DB-6B8561B38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9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CB39-693D-59B0-75AF-155C7801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63F9DB9D-F7E3-3C36-B54D-3706266BE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80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8657310D-C9F8-CD57-278B-6790C8B9E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E9DBBEF2-BCF1-DCB2-F31D-DD82ACAED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6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>
            <a:extLst>
              <a:ext uri="{FF2B5EF4-FFF2-40B4-BE49-F238E27FC236}">
                <a16:creationId xmlns:a16="http://schemas.microsoft.com/office/drawing/2014/main" id="{5986B1A4-8700-67EB-41CF-651B19DD7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25" y="754063"/>
            <a:ext cx="6154738" cy="3462337"/>
          </a:xfrm>
        </p:spPr>
      </p:sp>
      <p:sp>
        <p:nvSpPr>
          <p:cNvPr id="18434" name="Espace réservé des commentaires 2">
            <a:extLst>
              <a:ext uri="{FF2B5EF4-FFF2-40B4-BE49-F238E27FC236}">
                <a16:creationId xmlns:a16="http://schemas.microsoft.com/office/drawing/2014/main" id="{AA2ACBF1-8B1A-199E-21C0-6753D33D3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4688" y="4705350"/>
            <a:ext cx="5394325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2827DB6A-6B26-A777-70C0-AE95A8634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4167D83-BAD9-4DCF-A8E7-A09AA32835C7}" type="slidenum">
              <a:rPr lang="fr-FR" altLang="fr-FR" sz="1000" smtClean="0"/>
              <a:pPr/>
              <a:t>33</a:t>
            </a:fld>
            <a:endParaRPr lang="fr-FR" altLang="fr-FR" sz="10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7BA25-31BD-D50E-D3DD-707B15A0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E4AC4492-CAB2-05CF-243A-1FE594C6D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81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4AF55F99-DDCF-AEE1-F6EB-5EE267A60B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7CDE1E73-6AFB-3D56-A7D3-910006B37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09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0E9A-A275-AB60-4849-4110D4B1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BB99A3D2-3146-18AD-3406-1FE1A5C72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82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7CE899C-3837-787A-963B-42FF0BE81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EAF55C4-BD21-561E-8ECB-F03665B50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28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8FA3-40F3-575A-6CC2-84521D8F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79CBEF18-5F3F-B118-F273-339DD5965A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96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82B2226-0FEC-75EB-B1E1-3137C7645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14357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71E8-A7B2-E023-CD90-6961A3C7D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5692AD57-D041-8B7F-796E-D457067D3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121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1150D4AC-681F-782B-252A-7FB9696EB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0273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C384-7861-4984-BD42-819406C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AA6EAE00-C082-A174-4078-D66CDFC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126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D713726-24B4-C485-E26F-1A084CEF1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4778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0E54E-36A7-2578-B5C3-02AB796AD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B12ECA33-4F68-D06D-63AB-98DBB2DD6E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138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8C83671-9766-013F-02D3-2CBF62010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736340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7050A-AC2A-A477-940C-033CD120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D939B47F-9CBD-6F42-5ED1-91232FB53F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140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9773D399-7970-D4DB-5789-B35403860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564126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5">
            <a:extLst>
              <a:ext uri="{FF2B5EF4-FFF2-40B4-BE49-F238E27FC236}">
                <a16:creationId xmlns:a16="http://schemas.microsoft.com/office/drawing/2014/main" id="{C43BF65A-DE46-545D-4F05-FE2F3DD4A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C3685CB-C17A-4241-9B5D-65B864B298C5}" type="slidenum">
              <a:rPr lang="fr-FR" altLang="fr-FR" sz="1000" smtClean="0"/>
              <a:pPr/>
              <a:t>141</a:t>
            </a:fld>
            <a:endParaRPr lang="fr-FR" altLang="fr-FR" sz="1000"/>
          </a:p>
        </p:txBody>
      </p:sp>
      <p:sp>
        <p:nvSpPr>
          <p:cNvPr id="95234" name="Rectangle 1026">
            <a:extLst>
              <a:ext uri="{FF2B5EF4-FFF2-40B4-BE49-F238E27FC236}">
                <a16:creationId xmlns:a16="http://schemas.microsoft.com/office/drawing/2014/main" id="{F29988CD-EBD9-B7BD-E5C6-BE50FAFCB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5235" name="Rectangle 1027">
            <a:extLst>
              <a:ext uri="{FF2B5EF4-FFF2-40B4-BE49-F238E27FC236}">
                <a16:creationId xmlns:a16="http://schemas.microsoft.com/office/drawing/2014/main" id="{BB01321F-34C0-9511-1345-8B90931DA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EC4FB-4F42-DCEC-D3D3-AAF04EE3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D283D999-378D-240A-EA1C-330C21D27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142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7B088C23-B8EB-9E28-212D-81A7F1723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047E9D63-A731-FEF6-0D83-D230B801B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210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5">
            <a:extLst>
              <a:ext uri="{FF2B5EF4-FFF2-40B4-BE49-F238E27FC236}">
                <a16:creationId xmlns:a16="http://schemas.microsoft.com/office/drawing/2014/main" id="{BA44F32E-A433-BF39-0433-AEF4608BD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40CD80-D308-469F-9BA2-486E6801FD5A}" type="slidenum">
              <a:rPr lang="fr-FR" altLang="fr-FR" sz="1000" smtClean="0"/>
              <a:pPr/>
              <a:t>143</a:t>
            </a:fld>
            <a:endParaRPr lang="fr-FR" altLang="fr-FR" sz="10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5C0C034-0C48-53FD-0352-6130E25A3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05B394C-28C0-DF07-235F-1CA35885D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57A07027-BBAE-0E8E-5754-D414CCB80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2CDBB52-F94E-42D8-9045-658A908F3607}" type="slidenum">
              <a:rPr lang="fr-FR" altLang="fr-FR" sz="1000" smtClean="0"/>
              <a:pPr/>
              <a:t>34</a:t>
            </a:fld>
            <a:endParaRPr lang="fr-FR" altLang="fr-FR" sz="10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F7A6F3F-7162-12FB-8BA2-D48A9A8BE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id="{566EF572-D25E-A47E-4F71-6E75D9219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0E36F9-DA32-48CF-B34A-B07B66E2C28F}" type="slidenum">
              <a:rPr lang="fr-FR" altLang="fr-FR" sz="1000" smtClean="0"/>
              <a:pPr/>
              <a:t>144</a:t>
            </a:fld>
            <a:endParaRPr lang="fr-FR" altLang="fr-FR" sz="10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EFEFD484-D308-CF5F-BC1A-9EE2A400C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B363D1F-99F1-251B-DADF-35C065AB2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9405E-D49C-3C0C-F482-823012AB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id="{0108054C-E628-9E35-105F-D596CE7D6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0E36F9-DA32-48CF-B34A-B07B66E2C28F}" type="slidenum">
              <a:rPr lang="fr-FR" altLang="fr-FR" sz="1000" smtClean="0"/>
              <a:pPr/>
              <a:t>145</a:t>
            </a:fld>
            <a:endParaRPr lang="fr-FR" altLang="fr-FR" sz="10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A6A1A286-2BA9-BE34-B5B4-D289FF4657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98906EB-4FCC-A763-073C-9EA2DAFC7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85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33420D89-BEEB-6D7C-01A0-E35C2E3A8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146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67C3BA8E-9774-0CC4-E82F-4F19B1323F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8F49B4F0-5F64-DB0A-80C1-C9DECC774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CC1E-9F59-8509-3654-DB016A64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C28B81E7-AB9C-7D51-FE68-72DF9A05C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147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F71A3E1E-5448-FBEC-E990-0DBB20688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E8979B63-E7B6-7C22-84B7-A6AE001FD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66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FEFA-1761-BD75-1D35-4C3E2F1C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51954041-DDE9-1757-EC90-A31694EC3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148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0A269815-C04B-1C76-5598-51BF43CEEA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2CEA2DE2-E923-1AD6-5BCB-E5EE4DF4E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889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BEA9A-100B-F2EA-F68C-6381B9476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95D2753C-CA47-D5CB-23C4-4C1C6E70A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149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29111143-2811-A04F-A0C3-EDBF3FC07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05D9341C-535B-8CDC-ADF4-E49DA410F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708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3B83-14FD-57CA-08B6-29DAB150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C8868CF8-436A-64CA-1F98-C2E852D785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150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1CECA6D8-63D0-27D1-AB50-24A29AE88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831E8924-50A9-7832-4017-18AB4BFDB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28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5">
            <a:extLst>
              <a:ext uri="{FF2B5EF4-FFF2-40B4-BE49-F238E27FC236}">
                <a16:creationId xmlns:a16="http://schemas.microsoft.com/office/drawing/2014/main" id="{C35EA5D6-6919-D63F-1FDC-9AE71B8C2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961E3D4-6AA6-4F41-B780-881C4AD30B1B}" type="slidenum">
              <a:rPr lang="fr-FR" altLang="fr-FR" sz="1000" smtClean="0"/>
              <a:pPr/>
              <a:t>151</a:t>
            </a:fld>
            <a:endParaRPr lang="fr-FR" altLang="fr-FR" sz="1000"/>
          </a:p>
        </p:txBody>
      </p:sp>
      <p:sp>
        <p:nvSpPr>
          <p:cNvPr id="109570" name="Rectangle 1026">
            <a:extLst>
              <a:ext uri="{FF2B5EF4-FFF2-40B4-BE49-F238E27FC236}">
                <a16:creationId xmlns:a16="http://schemas.microsoft.com/office/drawing/2014/main" id="{614F4149-9451-E8AE-9B27-06D0A603E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9571" name="Rectangle 1027">
            <a:extLst>
              <a:ext uri="{FF2B5EF4-FFF2-40B4-BE49-F238E27FC236}">
                <a16:creationId xmlns:a16="http://schemas.microsoft.com/office/drawing/2014/main" id="{2974C548-71F4-5164-2698-E6BA05CDD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E68A-7A29-8FC3-3ED1-0C085414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E868B14C-492B-F56E-77FE-76B7101FA5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153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E767B57-3E4E-8DFE-73A2-AC76AF10D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81908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FC69-98F4-7D2F-5AB8-665A123C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A66D3334-7C12-BEF7-3C16-63B398857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156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D1D74FC-378E-8BAD-3249-759A55628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273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389DBC8-FA7F-46CD-3772-BD1309657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D32F455-19D9-B016-35AB-951552189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055CF-5E70-4EA6-8A87-2ADBF298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8D613B9D-BACA-6D18-40A9-57DC9664A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157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0C76E0C6-B1BF-183D-39AE-B9403F024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70AEC5C-7A25-1578-BED7-9A216EC5F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749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5">
            <a:extLst>
              <a:ext uri="{FF2B5EF4-FFF2-40B4-BE49-F238E27FC236}">
                <a16:creationId xmlns:a16="http://schemas.microsoft.com/office/drawing/2014/main" id="{ADD4E6C4-00B9-F2DB-56FB-472ACC86F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A560A3-0520-4270-B43B-34E52B19F95F}" type="slidenum">
              <a:rPr lang="fr-FR" altLang="fr-FR" sz="1000" smtClean="0"/>
              <a:pPr/>
              <a:t>158</a:t>
            </a:fld>
            <a:endParaRPr lang="fr-FR" altLang="fr-FR" sz="10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E59B0CF-4D2E-8FB3-3853-CD6B335D7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342348D-1FB4-A584-9095-167DD805C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04943598-A3D8-0019-1414-B5AB4CED1B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159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2149F137-143A-E053-8A66-EF51D146E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E4414A6-8D2F-5EE9-5922-2A7B4048E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1F212-C602-4BAF-D4B0-C049232D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413D7B5B-53F7-BD77-699E-4A71E208E6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160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75E0ED1-EA8E-3410-9E81-D69175B69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6F8EB60-A8FD-9897-7F92-AA9E6641E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05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5">
            <a:extLst>
              <a:ext uri="{FF2B5EF4-FFF2-40B4-BE49-F238E27FC236}">
                <a16:creationId xmlns:a16="http://schemas.microsoft.com/office/drawing/2014/main" id="{95A0505B-BF2E-F667-6BEC-3439B442AD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CD9C75-3E14-47DA-82B3-C5330A5FB76D}" type="slidenum">
              <a:rPr lang="fr-FR" altLang="fr-FR" sz="1000" smtClean="0"/>
              <a:pPr/>
              <a:t>161</a:t>
            </a:fld>
            <a:endParaRPr lang="fr-FR" altLang="fr-FR" sz="1000"/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26A47E11-3AAC-2C72-3D84-D6504470B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A3975018-299E-5A3A-ADFA-2657715C1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5">
            <a:extLst>
              <a:ext uri="{FF2B5EF4-FFF2-40B4-BE49-F238E27FC236}">
                <a16:creationId xmlns:a16="http://schemas.microsoft.com/office/drawing/2014/main" id="{70A23BA2-B176-49A5-DD1A-ECE705E707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32942B-28C1-40C6-A9B6-2E07ADEEF77D}" type="slidenum">
              <a:rPr lang="fr-FR" altLang="fr-FR" sz="1000" smtClean="0"/>
              <a:pPr/>
              <a:t>162</a:t>
            </a:fld>
            <a:endParaRPr lang="fr-FR" altLang="fr-FR" sz="10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23BEE872-4D65-D17D-8887-1359CBD3E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1991029-2F08-DA12-841B-967AE3EB7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5">
            <a:extLst>
              <a:ext uri="{FF2B5EF4-FFF2-40B4-BE49-F238E27FC236}">
                <a16:creationId xmlns:a16="http://schemas.microsoft.com/office/drawing/2014/main" id="{7B10CBC0-DC17-C951-A782-EAC142F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7E35E5-290C-438E-80CF-48AB677D9938}" type="slidenum">
              <a:rPr lang="fr-FR" altLang="fr-FR" sz="1000" smtClean="0"/>
              <a:pPr/>
              <a:t>163</a:t>
            </a:fld>
            <a:endParaRPr lang="fr-FR" altLang="fr-FR" sz="1000"/>
          </a:p>
        </p:txBody>
      </p:sp>
      <p:sp>
        <p:nvSpPr>
          <p:cNvPr id="120834" name="Rectangle 1026">
            <a:extLst>
              <a:ext uri="{FF2B5EF4-FFF2-40B4-BE49-F238E27FC236}">
                <a16:creationId xmlns:a16="http://schemas.microsoft.com/office/drawing/2014/main" id="{5F2A1798-34DC-4006-1801-404485D68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0835" name="Rectangle 1027">
            <a:extLst>
              <a:ext uri="{FF2B5EF4-FFF2-40B4-BE49-F238E27FC236}">
                <a16:creationId xmlns:a16="http://schemas.microsoft.com/office/drawing/2014/main" id="{E2A924CE-0A2B-D7D1-5E66-D95761E6B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5">
            <a:extLst>
              <a:ext uri="{FF2B5EF4-FFF2-40B4-BE49-F238E27FC236}">
                <a16:creationId xmlns:a16="http://schemas.microsoft.com/office/drawing/2014/main" id="{BD406761-C105-AEDD-8858-CBAC4440AA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54ECAA-2EF3-4430-82F4-35AE12BD3027}" type="slidenum">
              <a:rPr lang="fr-FR" altLang="fr-FR" sz="1000" smtClean="0"/>
              <a:pPr/>
              <a:t>164</a:t>
            </a:fld>
            <a:endParaRPr lang="fr-FR" altLang="fr-FR" sz="1000"/>
          </a:p>
        </p:txBody>
      </p:sp>
      <p:sp>
        <p:nvSpPr>
          <p:cNvPr id="122882" name="Rectangle 1026">
            <a:extLst>
              <a:ext uri="{FF2B5EF4-FFF2-40B4-BE49-F238E27FC236}">
                <a16:creationId xmlns:a16="http://schemas.microsoft.com/office/drawing/2014/main" id="{6DE93921-93F8-A40F-51B8-D1CD5541C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2883" name="Rectangle 1027">
            <a:extLst>
              <a:ext uri="{FF2B5EF4-FFF2-40B4-BE49-F238E27FC236}">
                <a16:creationId xmlns:a16="http://schemas.microsoft.com/office/drawing/2014/main" id="{E6D19B33-7555-832B-BE16-FFD18B813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5">
            <a:extLst>
              <a:ext uri="{FF2B5EF4-FFF2-40B4-BE49-F238E27FC236}">
                <a16:creationId xmlns:a16="http://schemas.microsoft.com/office/drawing/2014/main" id="{C871233E-06F2-C0E2-9771-2750B497F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EEA4F5-2AE6-48A3-85F0-538837FD94E6}" type="slidenum">
              <a:rPr lang="fr-FR" altLang="fr-FR" sz="1000" smtClean="0"/>
              <a:pPr/>
              <a:t>165</a:t>
            </a:fld>
            <a:endParaRPr lang="fr-FR" altLang="fr-FR" sz="10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BB92A04-7A40-B1EB-314A-1BE31F815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8D17571-5884-27EF-CD93-94B2E5D33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81EDE7DF-355C-1203-67E4-A0E6C1A94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D17385-F21E-4457-A316-0B519A7573DE}" type="slidenum">
              <a:rPr lang="fr-FR" altLang="fr-FR" sz="1000" smtClean="0"/>
              <a:pPr/>
              <a:t>166</a:t>
            </a:fld>
            <a:endParaRPr lang="fr-FR" altLang="fr-FR" sz="1000"/>
          </a:p>
        </p:txBody>
      </p:sp>
      <p:sp>
        <p:nvSpPr>
          <p:cNvPr id="126978" name="Rectangle 1026">
            <a:extLst>
              <a:ext uri="{FF2B5EF4-FFF2-40B4-BE49-F238E27FC236}">
                <a16:creationId xmlns:a16="http://schemas.microsoft.com/office/drawing/2014/main" id="{833DB29D-8DCC-770E-90E7-A1C2A09BB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6979" name="Rectangle 1027">
            <a:extLst>
              <a:ext uri="{FF2B5EF4-FFF2-40B4-BE49-F238E27FC236}">
                <a16:creationId xmlns:a16="http://schemas.microsoft.com/office/drawing/2014/main" id="{05FD033E-37A0-1524-263A-C89F25D9A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>
            <a:extLst>
              <a:ext uri="{FF2B5EF4-FFF2-40B4-BE49-F238E27FC236}">
                <a16:creationId xmlns:a16="http://schemas.microsoft.com/office/drawing/2014/main" id="{46B524ED-A47F-FE63-1108-87E8CED42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E581EEB-9959-46FC-9DE6-CFD2A7E3DB5D}" type="slidenum">
              <a:rPr lang="fr-FR" altLang="fr-FR" sz="1000" smtClean="0"/>
              <a:pPr/>
              <a:t>36</a:t>
            </a:fld>
            <a:endParaRPr lang="fr-FR" altLang="fr-FR" sz="10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3905786-C14A-7543-1F93-53ED28362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5">
            <a:extLst>
              <a:ext uri="{FF2B5EF4-FFF2-40B4-BE49-F238E27FC236}">
                <a16:creationId xmlns:a16="http://schemas.microsoft.com/office/drawing/2014/main" id="{08661C01-A284-F7FC-DA0A-3E7B8C251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CE0C0B-F826-4E7E-8101-C9F8507A8A3B}" type="slidenum">
              <a:rPr lang="fr-FR" altLang="fr-FR" sz="1000" smtClean="0"/>
              <a:pPr/>
              <a:t>167</a:t>
            </a:fld>
            <a:endParaRPr lang="fr-FR" altLang="fr-FR" sz="10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85C60C0-E08F-F57A-528E-7C3A772D2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0BC6A5E-7544-E6C0-2586-AD4A5AF8D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5">
            <a:extLst>
              <a:ext uri="{FF2B5EF4-FFF2-40B4-BE49-F238E27FC236}">
                <a16:creationId xmlns:a16="http://schemas.microsoft.com/office/drawing/2014/main" id="{9C025A5D-CB37-CB36-A1E5-86C9206574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0E3870-CCF3-4E67-B29D-B44466D65AAF}" type="slidenum">
              <a:rPr lang="fr-FR" altLang="fr-FR" sz="1000" smtClean="0"/>
              <a:pPr/>
              <a:t>168</a:t>
            </a:fld>
            <a:endParaRPr lang="fr-FR" altLang="fr-FR" sz="1000"/>
          </a:p>
        </p:txBody>
      </p:sp>
      <p:sp>
        <p:nvSpPr>
          <p:cNvPr id="131074" name="Rectangle 1026">
            <a:extLst>
              <a:ext uri="{FF2B5EF4-FFF2-40B4-BE49-F238E27FC236}">
                <a16:creationId xmlns:a16="http://schemas.microsoft.com/office/drawing/2014/main" id="{5F9426B0-FA7E-8DEE-9C4D-8ACBB7110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DB361E10-DDD7-CCC7-A7FE-72B1C607A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5">
            <a:extLst>
              <a:ext uri="{FF2B5EF4-FFF2-40B4-BE49-F238E27FC236}">
                <a16:creationId xmlns:a16="http://schemas.microsoft.com/office/drawing/2014/main" id="{9DEBFA81-A862-B0CC-2482-61D3C3E84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E4676E-AF7F-4480-BF46-5F78A0B2026B}" type="slidenum">
              <a:rPr lang="fr-FR" altLang="fr-FR" sz="1000" smtClean="0"/>
              <a:pPr/>
              <a:t>169</a:t>
            </a:fld>
            <a:endParaRPr lang="fr-FR" altLang="fr-FR" sz="1000"/>
          </a:p>
        </p:txBody>
      </p:sp>
      <p:sp>
        <p:nvSpPr>
          <p:cNvPr id="133122" name="Rectangle 1026">
            <a:extLst>
              <a:ext uri="{FF2B5EF4-FFF2-40B4-BE49-F238E27FC236}">
                <a16:creationId xmlns:a16="http://schemas.microsoft.com/office/drawing/2014/main" id="{37BC357E-C93C-8A90-8006-F2C87D164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3123" name="Rectangle 1027">
            <a:extLst>
              <a:ext uri="{FF2B5EF4-FFF2-40B4-BE49-F238E27FC236}">
                <a16:creationId xmlns:a16="http://schemas.microsoft.com/office/drawing/2014/main" id="{FFBCCDA6-1887-EC53-3633-06ED82F3B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>
            <a:extLst>
              <a:ext uri="{FF2B5EF4-FFF2-40B4-BE49-F238E27FC236}">
                <a16:creationId xmlns:a16="http://schemas.microsoft.com/office/drawing/2014/main" id="{70F1F2E5-03B5-CB33-DCA5-584197E4A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2ECA336-451E-41AA-9B2C-B29752A42CF8}" type="slidenum">
              <a:rPr lang="fr-FR" altLang="fr-FR" sz="1000" smtClean="0"/>
              <a:pPr/>
              <a:t>170</a:t>
            </a:fld>
            <a:endParaRPr lang="fr-FR" altLang="fr-FR" sz="10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7E58C9B9-2ED5-A6D5-8152-544B922BF3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5">
            <a:extLst>
              <a:ext uri="{FF2B5EF4-FFF2-40B4-BE49-F238E27FC236}">
                <a16:creationId xmlns:a16="http://schemas.microsoft.com/office/drawing/2014/main" id="{5B100DF7-F1FA-7EA3-62AE-D2585F116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774A82-4CC2-4480-AEA7-29CCD37E7767}" type="slidenum">
              <a:rPr lang="fr-FR" altLang="fr-FR" sz="1000" smtClean="0"/>
              <a:pPr/>
              <a:t>171</a:t>
            </a:fld>
            <a:endParaRPr lang="fr-FR" altLang="fr-FR" sz="1000"/>
          </a:p>
        </p:txBody>
      </p:sp>
      <p:sp>
        <p:nvSpPr>
          <p:cNvPr id="139266" name="Rectangle 1026">
            <a:extLst>
              <a:ext uri="{FF2B5EF4-FFF2-40B4-BE49-F238E27FC236}">
                <a16:creationId xmlns:a16="http://schemas.microsoft.com/office/drawing/2014/main" id="{2FBC1D9C-63DB-6A38-1E2C-ABE7B5116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9267" name="Rectangle 1027">
            <a:extLst>
              <a:ext uri="{FF2B5EF4-FFF2-40B4-BE49-F238E27FC236}">
                <a16:creationId xmlns:a16="http://schemas.microsoft.com/office/drawing/2014/main" id="{1EBAD3C9-3DF1-D4B8-F063-BE214E87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5">
            <a:extLst>
              <a:ext uri="{FF2B5EF4-FFF2-40B4-BE49-F238E27FC236}">
                <a16:creationId xmlns:a16="http://schemas.microsoft.com/office/drawing/2014/main" id="{6F6C2297-2F5F-6C14-64CF-05FECCBFF4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2B05FD9-7FE5-4E1E-96D3-8C4683CE14F4}" type="slidenum">
              <a:rPr lang="fr-FR" altLang="fr-FR" sz="1000" smtClean="0"/>
              <a:pPr/>
              <a:t>172</a:t>
            </a:fld>
            <a:endParaRPr lang="fr-FR" altLang="fr-FR" sz="10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B3D7A336-3493-198B-01F2-EAFA57E9B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C69-19D4-E212-5F61-C3C0901B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73F3E97B-A489-AE59-2ACA-87C172D8D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173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2487B89-107F-59BB-874E-5C3C05D92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09333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0C52D-DDA7-8249-3498-D4ED0B32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0B0B47CF-69AA-32E7-899F-50D2C3846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174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5297E53-988D-AC7D-4196-CD3DD5A1E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3653069-6A28-144C-9274-673C5EEC7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199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F55F-11FA-5DA2-8BD8-9C11863D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72A6310F-9960-AD59-C170-F9A0E1FCB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177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D4FF0B1-C42F-B77E-3CCA-F5AB69744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14B4066-49FD-CE7D-A53E-E5C19C130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864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3EFB-B5F5-D2EB-F94D-C407D778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85E7B06D-E59A-BF70-2968-9FFBD36B5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178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B5A6170-F6E1-9720-7A14-A91680837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A23F8AB-09C8-D353-8DE2-967903322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82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>
            <a:extLst>
              <a:ext uri="{FF2B5EF4-FFF2-40B4-BE49-F238E27FC236}">
                <a16:creationId xmlns:a16="http://schemas.microsoft.com/office/drawing/2014/main" id="{1514303C-D59F-B40A-E27B-EF33C1D98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FD476B-2009-405F-A0D2-89CC0140E6F7}" type="slidenum">
              <a:rPr lang="fr-FR" altLang="fr-FR" sz="1000" smtClean="0"/>
              <a:pPr/>
              <a:t>37</a:t>
            </a:fld>
            <a:endParaRPr lang="fr-FR" altLang="fr-FR" sz="10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90540FE-9C23-04B2-EB02-7434D66A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353E-4214-78D0-ABBF-87D55A570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9D75C80A-1A0A-7C3B-C549-8E4A993D7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179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70A77F3-F7DC-EEB6-8B82-29EF2E8FB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70872E3A-FDE1-3669-9EFC-CE2F449DE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462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50A3-DACB-6D46-7C34-F8446824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96C03AE9-9181-9D35-1AC5-E8AD0F469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180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3DE6799-E122-CAEB-2EF0-FE4D75A11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758370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7E21D6D8-C66D-4999-9832-7D3F5602A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181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9E715ACF-40B8-D011-0CA2-0D746B2C0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BAB05-B7D8-605A-4D25-C5477276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3FC9042B-0E63-91E2-0F4A-87CAC28A4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182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F29D266-8606-9BBE-95BC-3C68C6B1F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791381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B2C95-53AA-4949-76E7-EED5F954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0C558A0F-6F52-9E1B-48B6-2D82EA1AB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183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CD1F8CF0-7563-9DF7-01F0-FA62C9918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944232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5">
            <a:extLst>
              <a:ext uri="{FF2B5EF4-FFF2-40B4-BE49-F238E27FC236}">
                <a16:creationId xmlns:a16="http://schemas.microsoft.com/office/drawing/2014/main" id="{AAF64113-5184-CB1E-1E8D-B6BC320DA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FA43AE3-FC58-4698-A932-37851D3456E3}" type="slidenum">
              <a:rPr lang="fr-FR" altLang="fr-FR" sz="1000" smtClean="0"/>
              <a:pPr/>
              <a:t>184</a:t>
            </a:fld>
            <a:endParaRPr lang="fr-FR" altLang="fr-FR" sz="1000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599C96A1-395C-1434-0D99-DAA8FB141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7D8CF-7226-A22E-962C-9CCE1CDED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85C4E29B-982D-5C9F-7CC6-BB305ED4F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185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DC44CDE3-BD67-DCFE-D3E8-3E2D05F0F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861242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21C9-F903-F220-6E52-7DCB9F05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BD29AD4C-5858-BBDD-1097-8A01BC2E3D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186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562B1555-A712-E26C-B402-FA929037F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0DF9B299-98DE-7C73-40AD-3BF023AEE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026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25D6-E26E-9A9B-A810-15B9A958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0E36471D-7CC1-51E5-D257-94D8E9835D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187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95D9BCD-5861-7675-3425-1A6E04B82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8034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DED4C-E76D-8D4B-0841-FED254954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E84D0DA8-8378-E152-4642-651F8DF0C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188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260D1837-F648-08B5-4A48-DE8FB4212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7040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DFE9-7DDF-40B7-8531-EE47ECC0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3DB75F44-ACE4-50B4-7346-63FA04AB6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38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F73595E-E1A3-DA4D-0F02-E4F473577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66522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4206-4CFF-F664-EAF8-716C7922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995C5E14-5922-6FA0-AAEC-E3F4FAB96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189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5A3799A8-7267-D2D7-3676-2C50FEA73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714392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5B988-D8DF-E4CB-DA72-92949145E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7C202A08-19CF-CED1-5E3F-F5BEEA69D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190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5610366C-6010-A09D-A6B4-414A24485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058539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B4B3B-AAF4-D579-A117-6AF99A7C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61AC9F92-871B-E5E1-A1FF-5B56675329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191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7F241976-5A9D-8BBD-D915-765986E0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459729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E4A8-F5AA-8FF4-4535-F4E21B34C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C3E81149-A511-F728-DACB-DF2C59072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192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127E7BC6-7886-C8FA-870E-64F1AC46A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034898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F83F-C2DB-8741-DD60-1D27EAD5F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AD61F5B9-47D5-84D3-930F-4FBFDDDB6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193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CC42A046-54B1-7372-9754-B0880B5CD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71315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1CAF-572F-4A53-6A6F-C1DE2C743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2255F6CE-3C03-7FF8-4E77-78874A4A8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194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3637358E-60E9-FD49-A996-39B1C0B91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05230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4013-7A32-75FC-3777-2E4BD59D3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3A22790-0A0B-BC89-481E-6BDA1D4A1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E9EF4D3-C031-C4D3-297D-D149E71A2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24A546-B8C3-0379-2505-7487C16DB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195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0674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BF415-05C8-804F-28A6-3956B6BD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5A0C899-CF98-7F57-07B2-8020FBF6A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206185C-7B7A-63F3-7A83-5B59531F6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9D5039-EDD7-26D1-85B0-FD36A2F18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196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41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7A6F9-4F1E-8B3F-DF77-01E7E19CD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DFDF87B7-E239-A199-775E-63972B453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195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A7223C54-CFA9-7361-E513-633DD9D820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450683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E3F2-EAD1-3C4A-70C3-B037CBCE8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D1AAF2FB-E0E5-33D9-D29D-13FA417D7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199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9321400-90DC-1C1E-E21A-A61109B76A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661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954063"/>
            <a:ext cx="750000" cy="9155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000" y="646362"/>
            <a:ext cx="792000" cy="16698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66" y="1445674"/>
            <a:ext cx="2922450" cy="3952236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5978970" y="2395944"/>
            <a:ext cx="5044630" cy="132556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/>
              <a:t>TAPEZ ICI VOTRE TITRE </a:t>
            </a:r>
            <a:br>
              <a:rPr lang="fr-FR"/>
            </a:br>
            <a:r>
              <a:rPr lang="fr-FR"/>
              <a:t>DE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978970" y="3764373"/>
            <a:ext cx="5033962" cy="1655762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</a:t>
            </a:r>
            <a:br>
              <a:rPr lang="fr-FR"/>
            </a:br>
            <a:r>
              <a:rPr lang="fr-FR"/>
              <a:t>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5028196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rm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>
                <a:solidFill>
                  <a:schemeClr val="accent4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504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/>
            </a:lvl1pPr>
            <a:lvl2pPr>
              <a:lnSpc>
                <a:spcPts val="22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794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5705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99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1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737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1" y="3556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4344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rm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7" y="3535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61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255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4013" y="2246178"/>
            <a:ext cx="4320000" cy="3455376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2"/>
          </p:nvPr>
        </p:nvSpPr>
        <p:spPr>
          <a:xfrm>
            <a:off x="6215231" y="2246178"/>
            <a:ext cx="4320000" cy="3455376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996619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064500" y="2171700"/>
            <a:ext cx="3328988" cy="355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7" y="4498446"/>
            <a:ext cx="432000" cy="910800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4"/>
          </p:nvPr>
        </p:nvSpPr>
        <p:spPr>
          <a:xfrm>
            <a:off x="767750" y="2171700"/>
            <a:ext cx="3325813" cy="355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5"/>
          </p:nvPr>
        </p:nvSpPr>
        <p:spPr>
          <a:xfrm>
            <a:off x="4416125" y="2171700"/>
            <a:ext cx="3325813" cy="355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0538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58588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191000" y="0"/>
            <a:ext cx="8001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978525" y="3768184"/>
            <a:ext cx="5145088" cy="887570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</a:t>
            </a:r>
            <a:br>
              <a:rPr lang="fr-FR"/>
            </a:br>
            <a:r>
              <a:rPr lang="fr-FR"/>
              <a:t>DES SOUS-TITRES DU MASQUE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0109200" y="5638800"/>
            <a:ext cx="2082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5"/>
          <a:stretch/>
        </p:blipFill>
        <p:spPr>
          <a:xfrm>
            <a:off x="5829300" y="0"/>
            <a:ext cx="750000" cy="10683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000" y="4655754"/>
            <a:ext cx="792000" cy="1669801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5978970" y="2395944"/>
            <a:ext cx="5144643" cy="132556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/>
              <a:t>TAPEZ ICI VOTRE TITRE </a:t>
            </a:r>
            <a:br>
              <a:rPr lang="fr-FR"/>
            </a:br>
            <a:r>
              <a:rPr lang="fr-FR"/>
              <a:t>DE PRÉSENTATION</a:t>
            </a:r>
          </a:p>
        </p:txBody>
      </p:sp>
      <p:sp>
        <p:nvSpPr>
          <p:cNvPr id="27" name="Forme libre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4235450 w 5130800"/>
              <a:gd name="connsiteY1" fmla="*/ 0 h 6858000"/>
              <a:gd name="connsiteX2" fmla="*/ 4235450 w 5130800"/>
              <a:gd name="connsiteY2" fmla="*/ 5638800 h 6858000"/>
              <a:gd name="connsiteX3" fmla="*/ 5130800 w 5130800"/>
              <a:gd name="connsiteY3" fmla="*/ 5638800 h 6858000"/>
              <a:gd name="connsiteX4" fmla="*/ 5130800 w 5130800"/>
              <a:gd name="connsiteY4" fmla="*/ 6858000 h 6858000"/>
              <a:gd name="connsiteX5" fmla="*/ 0 w 5130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4235450" y="0"/>
                </a:lnTo>
                <a:lnTo>
                  <a:pt x="4235450" y="5638800"/>
                </a:lnTo>
                <a:lnTo>
                  <a:pt x="5130800" y="5638800"/>
                </a:lnTo>
                <a:lnTo>
                  <a:pt x="5130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01062"/>
            <a:ext cx="1421702" cy="16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256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441064"/>
            <a:ext cx="570155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254558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BFCBE65A-68FA-1ABD-3CB0-16149D72A08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77800" y="1125539"/>
            <a:ext cx="11389784" cy="650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fr-FR" altLang="fr-FR" sz="2400"/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05A5F009-B852-F68F-AF45-A9D4EEEDA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26271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92591EC-4570-1DCD-7DBE-70C70808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E275B9A-65AF-6757-9477-1F78C5DB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3764452-FE38-ACD5-1B0F-74A7BEC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8926-4095-4CD3-A078-0F79487D65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324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210E73-6A5B-7913-A5C2-72759EF7A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832FE5-1723-BAEC-2774-F8FFC4223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T.‹#›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AF3E2C-F804-821E-C772-B02479FA8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404D-C116-41F8-9407-4722AC7756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896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10/6/2025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9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372213" y="2171700"/>
            <a:ext cx="3355487" cy="3556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2pPr>
            <a:lvl3pPr marL="540000" marR="0" indent="-228600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+mj-lt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/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1. titre de la partie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7" y="4498446"/>
            <a:ext cx="432000" cy="910800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fr-FR"/>
              <a:t>Sommaire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6092524" y="2171700"/>
            <a:ext cx="3355487" cy="3556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2pPr>
            <a:lvl3pPr marL="540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+mj-lt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/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2. titre de la partie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3228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91" y="289490"/>
            <a:ext cx="1959221" cy="3164400"/>
          </a:xfrm>
          <a:prstGeom prst="rect">
            <a:avLst/>
          </a:prstGeom>
        </p:spPr>
      </p:pic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686392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97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278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89" y="294167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422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91" y="289490"/>
            <a:ext cx="1959221" cy="31644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/>
            </a:lvl1pPr>
            <a:lvl2pPr>
              <a:lnSpc>
                <a:spcPts val="22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171639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>
                <a:solidFill>
                  <a:schemeClr val="accent1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173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>
            <a:noAutofit/>
          </a:bodyPr>
          <a:lstStyle>
            <a:lvl1pPr>
              <a:spcBef>
                <a:spcPts val="2200"/>
              </a:spcBef>
              <a:defRPr>
                <a:solidFill>
                  <a:schemeClr val="accent2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7446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67750" y="3651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/>
              <a:t>Tapez ici votre titre de slide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7751" y="2246178"/>
            <a:ext cx="10649548" cy="34553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Votre sous titre ici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7751" y="6356350"/>
            <a:ext cx="28649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75" y="6020007"/>
            <a:ext cx="1489806" cy="64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771"/>
            <a:ext cx="432000" cy="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3" r:id="rId3"/>
    <p:sldLayoutId id="2147483651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50" r:id="rId17"/>
    <p:sldLayoutId id="2147483657" r:id="rId18"/>
    <p:sldLayoutId id="2147483654" r:id="rId19"/>
    <p:sldLayoutId id="2147483655" r:id="rId20"/>
    <p:sldLayoutId id="2147483674" r:id="rId21"/>
    <p:sldLayoutId id="2147483675" r:id="rId22"/>
    <p:sldLayoutId id="2147483676" r:id="rId23"/>
    <p:sldLayoutId id="2147483677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200"/>
        </a:lnSpc>
        <a:spcBef>
          <a:spcPts val="500"/>
        </a:spcBef>
        <a:buFont typeface="Arial"/>
        <a:buNone/>
        <a:defRPr sz="1600" kern="1200">
          <a:solidFill>
            <a:srgbClr val="000000"/>
          </a:solidFill>
          <a:latin typeface="+mj-lt"/>
          <a:ea typeface="+mn-ea"/>
          <a:cs typeface="+mn-cs"/>
        </a:defRPr>
      </a:lvl2pPr>
      <a:lvl3pPr marL="540000" indent="-228600" algn="l" defTabSz="914400" rtl="0" eaLnBrk="1" latinLnBrk="0" hangingPunct="1">
        <a:lnSpc>
          <a:spcPts val="2200"/>
        </a:lnSpc>
        <a:spcBef>
          <a:spcPts val="500"/>
        </a:spcBef>
        <a:buFont typeface="Arial"/>
        <a:buChar char="•"/>
        <a:defRPr sz="1600" kern="1200">
          <a:solidFill>
            <a:srgbClr val="000000"/>
          </a:solidFill>
          <a:latin typeface="+mj-lt"/>
          <a:ea typeface="+mn-ea"/>
          <a:cs typeface="+mn-cs"/>
        </a:defRPr>
      </a:lvl3pPr>
      <a:lvl4pPr marL="540000" indent="0" algn="l" defTabSz="914400" rtl="0" eaLnBrk="1" latinLnBrk="0" hangingPunct="1">
        <a:lnSpc>
          <a:spcPts val="1800"/>
        </a:lnSpc>
        <a:spcBef>
          <a:spcPts val="500"/>
        </a:spcBef>
        <a:buFont typeface="Arial"/>
        <a:buNone/>
        <a:defRPr sz="1400" kern="1200">
          <a:solidFill>
            <a:srgbClr val="000000"/>
          </a:solidFill>
          <a:latin typeface="+mj-lt"/>
          <a:ea typeface="+mn-ea"/>
          <a:cs typeface="+mn-cs"/>
        </a:defRPr>
      </a:lvl4pPr>
      <a:lvl5pPr marL="711450" indent="-171450" algn="l" defTabSz="914400" rtl="0" eaLnBrk="1" latinLnBrk="0" hangingPunct="1">
        <a:lnSpc>
          <a:spcPts val="1800"/>
        </a:lnSpc>
        <a:spcBef>
          <a:spcPts val="500"/>
        </a:spcBef>
        <a:buFont typeface="Arial" charset="0"/>
        <a:buChar char="•"/>
        <a:defRPr sz="140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9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8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9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9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19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7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35" y="739835"/>
            <a:ext cx="5114209" cy="12574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Programmation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orientée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objet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FFFFF"/>
                </a:solidFill>
              </a:rPr>
              <a:t>EC0908SI01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672381"/>
            <a:ext cx="5585552" cy="35248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Bernard Archimède</a:t>
            </a:r>
          </a:p>
          <a:p>
            <a:pPr marL="228600" lvl="1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+mn-lt"/>
              </a:rPr>
              <a:t>Professeur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Universités</a:t>
            </a:r>
            <a:endParaRPr lang="en-US" dirty="0">
              <a:solidFill>
                <a:srgbClr val="FFFFFF"/>
              </a:solidFill>
              <a:latin typeface="+mn-lt"/>
              <a:ea typeface="Calibri" panose="020F0502020204030204"/>
              <a:cs typeface="Calibri" panose="020F0502020204030204"/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Thierry Louge</a:t>
            </a: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28600" lvl="1" algn="l">
              <a:spcBef>
                <a:spcPct val="2000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Maître de conferences</a:t>
            </a: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Sina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Namaki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Araghi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    Maître de conferences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Aurélie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Congès</a:t>
            </a: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  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Attachée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temporaire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enseignement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/ recherche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1900" dirty="0">
              <a:solidFill>
                <a:srgbClr val="FFFFFF"/>
              </a:solidFill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Image 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A672E0B-7F0B-0EBB-F8AC-91FFC823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2266494"/>
            <a:ext cx="5407002" cy="232501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5859483" y="6277181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Programmation orientée objet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FEC3A539-CEB8-AE4B-BB83-0A7D7F63FFA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0AE1DFD-9D64-857F-3144-A630B5CD39CE}"/>
              </a:ext>
            </a:extLst>
          </p:cNvPr>
          <p:cNvSpPr txBox="1">
            <a:spLocks/>
          </p:cNvSpPr>
          <p:nvPr/>
        </p:nvSpPr>
        <p:spPr>
          <a:xfrm>
            <a:off x="28250" y="2093299"/>
            <a:ext cx="5585552" cy="572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solidFill>
                  <a:srgbClr val="FFFFFF"/>
                </a:solidFill>
              </a:rPr>
              <a:t>Equipe </a:t>
            </a:r>
            <a:r>
              <a:rPr lang="en-US" sz="2000" b="1" u="sng" dirty="0" err="1">
                <a:solidFill>
                  <a:srgbClr val="FFFFFF"/>
                </a:solidFill>
              </a:rPr>
              <a:t>pédagogique</a:t>
            </a:r>
            <a:r>
              <a:rPr lang="en-US" sz="2000" b="1" u="sng" dirty="0">
                <a:solidFill>
                  <a:srgbClr val="FFFF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233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21738-0B85-24FC-5314-A145A47F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E4E16A4-4E08-78DF-2135-D70AE829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A6E533-7382-F063-7E6E-7899D6AB99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D4C705-2665-A0F5-A47F-1E26619E22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CA0B54-F41B-C097-BF57-4BB61CD10BF8}"/>
              </a:ext>
            </a:extLst>
          </p:cNvPr>
          <p:cNvSpPr txBox="1"/>
          <p:nvPr/>
        </p:nvSpPr>
        <p:spPr>
          <a:xfrm>
            <a:off x="637736" y="1713404"/>
            <a:ext cx="11116440" cy="44289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Intérêt d'une méthode de modélisation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Définir le problème à haut niveau sans rentrer dans les spécificités du langage</a:t>
            </a:r>
            <a:endParaRPr lang="en-US" sz="1400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Définir un problème de </a:t>
            </a:r>
            <a:r>
              <a:rPr lang="fr-FR" sz="1400" b="1">
                <a:solidFill>
                  <a:srgbClr val="000000"/>
                </a:solidFill>
                <a:latin typeface="Verdana"/>
                <a:ea typeface="Verdana"/>
              </a:rPr>
              <a:t>façon graphique</a:t>
            </a:r>
            <a:endParaRPr lang="en-US" sz="1400" b="1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Utiliser les services offertes par l</a:t>
            </a:r>
            <a:r>
              <a:rPr lang="ja-JP" altLang="fr-FR" sz="1400">
                <a:solidFill>
                  <a:srgbClr val="000000"/>
                </a:solidFill>
                <a:latin typeface="Arial"/>
                <a:ea typeface="Yu Gothic"/>
                <a:cs typeface="Arial"/>
              </a:rPr>
              <a:t>’</a:t>
            </a: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objet sans rentrer dans le détail de programmation (</a:t>
            </a:r>
            <a:r>
              <a:rPr lang="fr-FR" sz="1400" b="1">
                <a:solidFill>
                  <a:srgbClr val="000000"/>
                </a:solidFill>
                <a:latin typeface="Verdana"/>
                <a:ea typeface="Verdana"/>
              </a:rPr>
              <a:t>Encapsulation</a:t>
            </a: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)</a:t>
            </a:r>
            <a:endParaRPr lang="en-US" sz="1400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Réutilisation du code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fr-FR">
              <a:solidFill>
                <a:srgbClr val="000000"/>
              </a:solidFill>
              <a:latin typeface="Verdana"/>
              <a:ea typeface="Verdana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Objectifs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à l'utilisateur un outil de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développement visuel 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facile à utiliser, pour qu'il puisse développer et échanger des modèles significatifs.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des mécanismes d'extensibilité et de spécialisation pour étendre les concepts de base.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 err="1">
                <a:solidFill>
                  <a:srgbClr val="000000"/>
                </a:solidFill>
                <a:latin typeface="MS PGothic"/>
                <a:ea typeface="MS PGothic"/>
              </a:rPr>
              <a:t>Etre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indépendant des langages de programmation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et des processus de développement.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une base formelle pour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comprendre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le langage de modélisation.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Encourager la croissance des outils orientés objet.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Supporter des concepts de haut-niveau tels que la collaboration, les structures, les modèles et composants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Intégrer les meilleures techniques et usages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1200150" lvl="2" indent="-285750">
              <a:spcBef>
                <a:spcPct val="20000"/>
              </a:spcBef>
              <a:spcAft>
                <a:spcPct val="0"/>
              </a:spcAft>
              <a:buFont typeface="Wingdings"/>
              <a:buChar char="§"/>
            </a:pPr>
            <a:endParaRPr lang="fr-FR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747129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9CAA-2799-11F2-5691-FD0676C01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F84F40-B464-9DFD-00A0-5C04A94779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2F9967-E6A7-96AC-2149-9B68AAD08C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100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443EF-FAC5-2FF6-170B-450878920C5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7E0163-CDAA-4CE0-44A4-A56FE204FA44}"/>
              </a:ext>
            </a:extLst>
          </p:cNvPr>
          <p:cNvSpPr txBox="1"/>
          <p:nvPr/>
        </p:nvSpPr>
        <p:spPr>
          <a:xfrm>
            <a:off x="6096000" y="2108200"/>
            <a:ext cx="53340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interface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Méthodes abstraites (implicitement public abstract)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Constante (implicitement public static final)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String TYPE_DEFAUT = "GEOMETRIQUE";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925A68-F286-E169-068E-B04561CEEB52}"/>
              </a:ext>
            </a:extLst>
          </p:cNvPr>
          <p:cNvSpPr txBox="1"/>
          <p:nvPr/>
        </p:nvSpPr>
        <p:spPr>
          <a:xfrm>
            <a:off x="39697" y="2111315"/>
            <a:ext cx="61595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Cercle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implements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Forme</a:t>
            </a:r>
            <a:r>
              <a:rPr lang="fr-FR">
                <a:ea typeface="+mn-lt"/>
                <a:cs typeface="+mn-lt"/>
              </a:rPr>
              <a:t>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this.rayon</a:t>
            </a:r>
            <a:r>
              <a:rPr lang="fr-FR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2 *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A1A72B70-17FB-6A88-2EBF-BD00BC666F30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0790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77CE-FF15-C32E-A26E-FE0B6355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34EA3B-4F1D-10D2-02FD-02BEAA153F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B89A66-E3BE-674B-96A6-1FAF9BF2C9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101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7497B-747E-DE78-A20E-8E3B14AAAE3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F4935AB7-ED7D-7877-69FA-085A74B6DE27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Interfaces Java et leur implémentation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Implémentation multiple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Contrairement à l'héritage, une classe peut implémenter plusieurs interfaces </a:t>
            </a: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05CC1C-D329-A61F-5610-55A66E420580}"/>
              </a:ext>
            </a:extLst>
          </p:cNvPr>
          <p:cNvSpPr txBox="1"/>
          <p:nvPr/>
        </p:nvSpPr>
        <p:spPr>
          <a:xfrm>
            <a:off x="6096000" y="1830010"/>
            <a:ext cx="5999238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interface </a:t>
            </a:r>
            <a:r>
              <a:rPr lang="fr-FR" sz="1400" err="1">
                <a:ea typeface="+mn-lt"/>
                <a:cs typeface="+mn-lt"/>
              </a:rPr>
              <a:t>Drawable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dessiner();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interface </a:t>
            </a:r>
            <a:r>
              <a:rPr lang="fr-FR" sz="1400" err="1">
                <a:ea typeface="+mn-lt"/>
                <a:cs typeface="+mn-lt"/>
              </a:rPr>
              <a:t>Movable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deplacer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class </a:t>
            </a:r>
            <a:r>
              <a:rPr lang="fr-FR" sz="1400" err="1">
                <a:ea typeface="+mn-lt"/>
                <a:cs typeface="+mn-lt"/>
              </a:rPr>
              <a:t>FormeGraphique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implements</a:t>
            </a:r>
            <a:r>
              <a:rPr lang="fr-FR" sz="1400">
                <a:ea typeface="+mn-lt"/>
                <a:cs typeface="+mn-lt"/>
              </a:rPr>
              <a:t> Forme, </a:t>
            </a:r>
            <a:r>
              <a:rPr lang="fr-FR" sz="1400" err="1">
                <a:ea typeface="+mn-lt"/>
                <a:cs typeface="+mn-lt"/>
              </a:rPr>
              <a:t>Drawable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Movable</a:t>
            </a:r>
            <a:r>
              <a:rPr lang="fr-FR" sz="1400">
                <a:ea typeface="+mn-lt"/>
                <a:cs typeface="+mn-lt"/>
              </a:rPr>
              <a:t> {</a:t>
            </a:r>
          </a:p>
          <a:p>
            <a:r>
              <a:rPr lang="fr-FR" sz="1400">
                <a:ea typeface="+mn-lt"/>
                <a:cs typeface="+mn-lt"/>
              </a:rPr>
              <a:t>    // Doit implémenter toutes les méthodes des trois interfaces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calculerSurface</a:t>
            </a:r>
            <a:r>
              <a:rPr lang="fr-FR" sz="1400">
                <a:ea typeface="+mn-lt"/>
                <a:cs typeface="+mn-lt"/>
              </a:rPr>
              <a:t>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dessiner()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deplacer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y) { /* ... */ }</a:t>
            </a:r>
            <a:endParaRPr lang="fr-FR" sz="1400">
              <a:ea typeface="Calibri"/>
              <a:cs typeface="Calibri"/>
            </a:endParaRPr>
          </a:p>
          <a:p>
            <a:pPr algn="l"/>
            <a:r>
              <a:rPr lang="fr-FR" sz="1400">
                <a:ea typeface="+mn-lt"/>
                <a:cs typeface="+mn-lt"/>
              </a:rPr>
              <a:t>}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14DF8947-2CCA-F14B-B4C5-EB8BC7E0B974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A23D-4C8C-19D1-C057-4EDAE8672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1D3F1-8BA8-6B0D-2107-36DC4D90CE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D4944-3169-138F-F95F-4C235671B9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102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59CB4-5C8D-2C96-364F-A3DC57BA0B9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5658D384-BD2C-C1EF-DD29-102BF9BA8E28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Résolution de conflits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Quand plusieurs interfaces ont des méthodes par défaut avec la même signature :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629249-6850-E574-BEE7-123D98F74EE7}"/>
              </a:ext>
            </a:extLst>
          </p:cNvPr>
          <p:cNvSpPr txBox="1"/>
          <p:nvPr/>
        </p:nvSpPr>
        <p:spPr>
          <a:xfrm>
            <a:off x="6096000" y="1830010"/>
            <a:ext cx="599923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interface A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default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System.out.println</a:t>
            </a:r>
            <a:r>
              <a:rPr lang="fr-FR" sz="1400">
                <a:ea typeface="+mn-lt"/>
                <a:cs typeface="+mn-lt"/>
              </a:rPr>
              <a:t>("A");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interface B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default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System.out.println</a:t>
            </a:r>
            <a:r>
              <a:rPr lang="fr-FR" sz="1400">
                <a:ea typeface="+mn-lt"/>
                <a:cs typeface="+mn-lt"/>
              </a:rPr>
              <a:t>("B");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class </a:t>
            </a:r>
            <a:r>
              <a:rPr lang="fr-FR" sz="1400" err="1">
                <a:ea typeface="+mn-lt"/>
                <a:cs typeface="+mn-lt"/>
              </a:rPr>
              <a:t>ClasseAB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implements</a:t>
            </a:r>
            <a:r>
              <a:rPr lang="fr-FR" sz="1400">
                <a:ea typeface="+mn-lt"/>
                <a:cs typeface="+mn-lt"/>
              </a:rPr>
              <a:t> A, B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// Résolution explicite du conflit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A.super.methode</a:t>
            </a:r>
            <a:r>
              <a:rPr lang="fr-FR" sz="1400">
                <a:ea typeface="+mn-lt"/>
                <a:cs typeface="+mn-lt"/>
              </a:rPr>
              <a:t>(); // Appel de la version de A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// ou </a:t>
            </a:r>
            <a:r>
              <a:rPr lang="fr-FR" sz="1400" err="1">
                <a:ea typeface="+mn-lt"/>
                <a:cs typeface="+mn-lt"/>
              </a:rPr>
              <a:t>B.super.methode</a:t>
            </a:r>
            <a:r>
              <a:rPr lang="fr-FR" sz="1400">
                <a:ea typeface="+mn-lt"/>
                <a:cs typeface="+mn-lt"/>
              </a:rPr>
              <a:t>(); // Appel de la version de B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175B247D-8397-2C7F-2A6B-A2BE42613D85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F6EC2-D439-8472-05CD-0E9FA91C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3C74D1-C356-CEAD-84E2-A1B4795E3B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F5CE15-A1F7-0746-84FF-AE632B813B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103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3E118-757F-2708-D19B-A265C4E152A6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31046BE1-3ABB-6120-768C-BE5248DB4C96}"/>
              </a:ext>
            </a:extLst>
          </p:cNvPr>
          <p:cNvSpPr txBox="1">
            <a:spLocks/>
          </p:cNvSpPr>
          <p:nvPr/>
        </p:nvSpPr>
        <p:spPr>
          <a:xfrm>
            <a:off x="611164" y="2109067"/>
            <a:ext cx="1098249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Les limitations des interfaces:</a:t>
            </a: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Pas de constructeur, donc pas d'instanciation, donc pas de variables d'instances. Ce ne sont pas des classes.</a:t>
            </a:r>
          </a:p>
          <a:p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Mais on a un outil complémentaire: Les classes abstraites.</a:t>
            </a: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Les classes abstraites répondent à un besoin très spécifique, celui d'imposer une structure commune (classes)  tout en forçant certaines implémentations (interfaces). C'est un entre-deux que ni les interfaces ni les classes concrètes ne peuvent offrir.</a:t>
            </a:r>
            <a:endParaRPr lang="fr-FR" b="0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4E5D23B9-D7AB-A2BE-4CCC-F05B4D086CB6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8047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2C059-D9E7-587F-FA1C-A9859C69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293B98-E2F0-1AAC-4D1E-A3D426FDE0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350EC8-78C2-B82A-5F8A-51D01E45F7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104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E48CF0-9F41-69E1-DFEC-CFC618C0B16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69F62742-5643-4CBB-9204-E50F3E03A0A3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Classes abstraites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Une classe abstraite sert de  modèle incomplet que les sous-classes doivent compléter, tandis qu'une classe concrète est complète et directement utilisable.</a:t>
            </a:r>
            <a:endParaRPr lang="fr-FR" b="0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8ACBBF-2CB1-BE1F-5D63-FA08E393893E}"/>
              </a:ext>
            </a:extLst>
          </p:cNvPr>
          <p:cNvSpPr txBox="1"/>
          <p:nvPr/>
        </p:nvSpPr>
        <p:spPr>
          <a:xfrm>
            <a:off x="6096000" y="2108200"/>
            <a:ext cx="43307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abstract class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protected</a:t>
            </a:r>
            <a:r>
              <a:rPr lang="fr-FR">
                <a:ea typeface="+mn-lt"/>
                <a:cs typeface="+mn-lt"/>
              </a:rPr>
              <a:t> String marque;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(String marque)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this.marque</a:t>
            </a:r>
            <a:r>
              <a:rPr lang="fr-FR">
                <a:ea typeface="+mn-lt"/>
                <a:cs typeface="+mn-lt"/>
              </a:rPr>
              <a:t> = marque;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>
                <a:ea typeface="+mn-lt"/>
                <a:cs typeface="+mn-lt"/>
              </a:rPr>
              <a:t>// ❌ ERREUR - impossible d'instancier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monVehicule</a:t>
            </a:r>
            <a:r>
              <a:rPr lang="fr-FR">
                <a:ea typeface="+mn-lt"/>
                <a:cs typeface="+mn-lt"/>
              </a:rPr>
              <a:t> = new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("Toyota"); // Compilation </a:t>
            </a:r>
            <a:r>
              <a:rPr lang="fr-FR" err="1">
                <a:ea typeface="+mn-lt"/>
                <a:cs typeface="+mn-lt"/>
              </a:rPr>
              <a:t>error</a:t>
            </a:r>
            <a:endParaRPr lang="fr-FR" err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6EC57A-02DF-BE24-04E4-17BB9DE3A280}"/>
              </a:ext>
            </a:extLst>
          </p:cNvPr>
          <p:cNvSpPr txBox="1"/>
          <p:nvPr/>
        </p:nvSpPr>
        <p:spPr>
          <a:xfrm>
            <a:off x="6100792" y="2113951"/>
            <a:ext cx="5664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abstract class Animal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 concrète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dormir()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System.out.println</a:t>
            </a:r>
            <a:r>
              <a:rPr lang="fr-FR">
                <a:ea typeface="+mn-lt"/>
                <a:cs typeface="+mn-lt"/>
              </a:rPr>
              <a:t>("L'animal dort");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 abstraite - pas d'implémentation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public abstract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void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faireDuBruit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();</a:t>
            </a:r>
            <a:endParaRPr lang="fr-FR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>
                <a:ea typeface="+mn-lt"/>
                <a:cs typeface="+mn-lt"/>
              </a:rPr>
              <a:t> (Sans obligation de votre part)</a:t>
            </a:r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D69DEABD-AE19-55D6-7D4B-A161F4B39981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4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F20A-58EB-9E75-A630-2FF43E3C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D20DB8-0800-7CD7-4169-FC4905E9BD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69B6-C00E-4CDB-786B-D9681F563A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105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264CF-5331-4D09-FD14-EE88650F919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8F64FE44-C0D6-D555-27B0-10976E32D632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Classes abstraites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Classe concrètes: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Les classes filles peuvent redéfinir les méthodes ou non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Classe abstraite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Les classes filles DOIVENT implémenter toutes les méthodes abstraites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77622C-2CDB-E559-AEE3-D8266FCEDC59}"/>
              </a:ext>
            </a:extLst>
          </p:cNvPr>
          <p:cNvSpPr txBox="1"/>
          <p:nvPr/>
        </p:nvSpPr>
        <p:spPr>
          <a:xfrm>
            <a:off x="6096000" y="2679700"/>
            <a:ext cx="58039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public class Chien extends Animal {</a:t>
            </a:r>
            <a:endParaRPr lang="fr-FR"/>
          </a:p>
          <a:p>
            <a:r>
              <a:rPr lang="en-US"/>
              <a:t> // OBLIGATOIRE - doit </a:t>
            </a:r>
            <a:r>
              <a:rPr lang="en-US" err="1"/>
              <a:t>implémenter</a:t>
            </a:r>
            <a:r>
              <a:rPr lang="en-US"/>
              <a:t> la </a:t>
            </a:r>
            <a:r>
              <a:rPr lang="en-US" err="1"/>
              <a:t>méthode</a:t>
            </a:r>
            <a:r>
              <a:rPr lang="en-US"/>
              <a:t> </a:t>
            </a:r>
            <a:r>
              <a:rPr lang="en-US" err="1"/>
              <a:t>abstraite</a:t>
            </a:r>
            <a:r>
              <a:rPr lang="en-US"/>
              <a:t> @Override </a:t>
            </a:r>
          </a:p>
          <a:p>
            <a:r>
              <a:rPr lang="en-US"/>
              <a:t> public void </a:t>
            </a:r>
            <a:r>
              <a:rPr lang="en-US" err="1"/>
              <a:t>faireDuBruit</a:t>
            </a:r>
            <a:r>
              <a:rPr lang="en-US"/>
              <a:t>() { </a:t>
            </a:r>
          </a:p>
          <a:p>
            <a:r>
              <a:rPr lang="en-US"/>
              <a:t>  </a:t>
            </a:r>
            <a:r>
              <a:rPr lang="en-US" err="1"/>
              <a:t>System.out.println</a:t>
            </a:r>
            <a:r>
              <a:rPr lang="en-US"/>
              <a:t>("Woof!"); </a:t>
            </a:r>
          </a:p>
          <a:p>
            <a:r>
              <a:rPr lang="en-US"/>
              <a:t> }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 }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528CA14-2A5A-F199-1E87-17E5B98B71B8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0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B6B2-EAD6-0CF5-903D-EC2E42CD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BC3B60-65F2-1CED-DF1D-EF975FEECE6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BC5B95-6CAC-F4BD-80EA-FDA0DFD799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106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6BE6F9-3256-E2FB-2A50-2C179CE265E0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25877A0C-77A0-17BF-5A56-7B9109B8E2AC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6B64F2-7B5A-D36F-7DAD-BABF7888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655146"/>
              </p:ext>
            </p:extLst>
          </p:nvPr>
        </p:nvGraphicFramePr>
        <p:xfrm>
          <a:off x="0" y="1965960"/>
          <a:ext cx="121920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8685114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647126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3475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Aspect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Interface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Classe abstraite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76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Héritage multiple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 (implémentation multiple)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Non (héritage simple)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7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Constructeurs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Interdits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Autorisés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2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Attributs d'instance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Interdits (seulement constantes)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Autorisés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47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Méthodes concrètes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 (depuis Java 8)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762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Visibilité des méthodes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Public par défaut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Toutes visibilités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6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Mots-clés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err="1">
                          <a:latin typeface="Courier New"/>
                        </a:rPr>
                        <a:t>implements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err="1">
                          <a:latin typeface="Courier New"/>
                        </a:rPr>
                        <a:t>extends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580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4936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D4009-12AC-93EC-C366-2D63F2E5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C0477-C936-E027-6451-B707AF635F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FBEC54-3056-F006-FAF1-5EA4FE349D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107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7EF3BD-DF79-D2D0-27DC-468EEDAA1032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044258AB-0D51-F1DE-2790-3B31A846D7FF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pic>
        <p:nvPicPr>
          <p:cNvPr id="2" name="Image 1" descr="Une image contenant texte, diagramme, Plan, Dessin technique&#10;&#10;Le contenu généré par l’IA peut être incorrect.">
            <a:extLst>
              <a:ext uri="{FF2B5EF4-FFF2-40B4-BE49-F238E27FC236}">
                <a16:creationId xmlns:a16="http://schemas.microsoft.com/office/drawing/2014/main" id="{CD8853AD-9514-EF03-0C73-B4AEAA47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" y="1719867"/>
            <a:ext cx="10656206" cy="4361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CDFB88-349A-BAC2-06C0-5E7D71F2002B}"/>
              </a:ext>
            </a:extLst>
          </p:cNvPr>
          <p:cNvSpPr txBox="1"/>
          <p:nvPr/>
        </p:nvSpPr>
        <p:spPr>
          <a:xfrm>
            <a:off x="3628" y="6081787"/>
            <a:ext cx="50987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ea typeface="+mn-lt"/>
                <a:cs typeface="+mn-lt"/>
              </a:rPr>
              <a:t>https://zestedesavoir.com/tutoriels/646/apprenez-a-programmer-en-java/557_java-oriente-objet/2698_les-classes-abstraites-et-les-interfaces/</a:t>
            </a:r>
            <a:endParaRPr lang="fr-FR" sz="10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77512B-158B-6125-D5BA-469698D7F703}"/>
              </a:ext>
            </a:extLst>
          </p:cNvPr>
          <p:cNvSpPr txBox="1"/>
          <p:nvPr/>
        </p:nvSpPr>
        <p:spPr>
          <a:xfrm>
            <a:off x="5702300" y="5282594"/>
            <a:ext cx="5597676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class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>
                <a:solidFill>
                  <a:srgbClr val="084663"/>
                </a:solidFill>
                <a:latin typeface="Source Code Pro"/>
                <a:ea typeface="Source Code Pro"/>
              </a:rPr>
              <a:t>Marcher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implements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084663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</a:t>
            </a:r>
            <a:endParaRPr lang="fr-FR">
              <a:solidFill>
                <a:srgbClr val="035077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void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084663"/>
                </a:solidFill>
                <a:latin typeface="Source Code Pro"/>
                <a:ea typeface="Source Code Pro"/>
              </a:rPr>
              <a:t>deplacer</a:t>
            </a:r>
            <a:r>
              <a:rPr lang="fr-FR" sz="1100">
                <a:solidFill>
                  <a:srgbClr val="8E2C0B"/>
                </a:solidFill>
                <a:latin typeface="Source Code Pro"/>
                <a:ea typeface="Source Code Pro"/>
              </a:rPr>
              <a:t>()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 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System.out.println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(</a:t>
            </a:r>
            <a:r>
              <a:rPr lang="fr-FR" sz="1100" b="1">
                <a:solidFill>
                  <a:srgbClr val="517812"/>
                </a:solidFill>
                <a:latin typeface="Source Code Pro"/>
                <a:ea typeface="Source Code Pro"/>
              </a:rPr>
              <a:t>"Je me déplace en marchant."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); }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 }</a:t>
            </a:r>
            <a:endParaRPr lang="fr-FR">
              <a:ea typeface="Calibri"/>
              <a:cs typeface="Calibri"/>
            </a:endParaRPr>
          </a:p>
          <a:p>
            <a:endParaRPr lang="fr-FR" sz="1100" b="1">
              <a:solidFill>
                <a:srgbClr val="532895"/>
              </a:solidFill>
              <a:latin typeface="Source Code Pro"/>
              <a:ea typeface="Source Code Pro"/>
            </a:endParaRPr>
          </a:p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abstract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class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>
                <a:solidFill>
                  <a:srgbClr val="084663"/>
                </a:solidFill>
                <a:latin typeface="Source Code Pro"/>
                <a:ea typeface="Source Code Pro"/>
              </a:rPr>
              <a:t>Personnage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 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protected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=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new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Marcher(); }</a:t>
            </a: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79D94A-6A1E-9AD0-C7D1-14E4D6249C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9E20B8-49F5-DEEE-7219-F694AB274E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108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0A3156B7-B711-BDA2-4031-97E0378781C2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F402D5-A2BD-0449-C302-85D662277CF1}"/>
              </a:ext>
            </a:extLst>
          </p:cNvPr>
          <p:cNvSpPr txBox="1"/>
          <p:nvPr/>
        </p:nvSpPr>
        <p:spPr>
          <a:xfrm>
            <a:off x="769930" y="1712064"/>
            <a:ext cx="962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141413"/>
                </a:solidFill>
                <a:ea typeface="+mn-lt"/>
                <a:cs typeface="+mn-lt"/>
              </a:rPr>
              <a:t>Pourquoi le polymorphisme est-il considéré comme un pilier de la POO ?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Donnez un exemple où son absence rendrait le code significativement plus complexe.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D04BCB-AD6E-37F1-2A1A-709CD1451F12}"/>
              </a:ext>
            </a:extLst>
          </p:cNvPr>
          <p:cNvSpPr txBox="1"/>
          <p:nvPr/>
        </p:nvSpPr>
        <p:spPr>
          <a:xfrm>
            <a:off x="924686" y="2537960"/>
            <a:ext cx="973488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Le polymorphisme est considéré comme un pilier de la POO car il permet d'écrire du code qui fonctionne avec des objets de types différents de manière uniforme, sans avoir à connaître leur type spécifique au moment de la compilation.</a:t>
            </a:r>
            <a:endParaRPr lang="fr-FR"/>
          </a:p>
          <a:p>
            <a:endParaRPr lang="fr-FR"/>
          </a:p>
          <a:p>
            <a:endParaRPr lang="fr-FR">
              <a:ea typeface="Calibri" panose="020F0502020204030204"/>
              <a:cs typeface="Calibri" panose="020F0502020204030204"/>
            </a:endParaRPr>
          </a:p>
          <a:p>
            <a:r>
              <a:rPr lang="fr-FR">
                <a:ea typeface="+mn-lt"/>
                <a:cs typeface="+mn-lt"/>
              </a:rPr>
              <a:t>Le polymorphisme résout un problème majeur : comment traiter différents types d'objets de la même façon quand ils partagent un comportement commun ? Il permet de :</a:t>
            </a:r>
            <a:endParaRPr lang="fr-FR"/>
          </a:p>
          <a:p>
            <a:endParaRPr lang="fr-F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Réduire le couplage</a:t>
            </a:r>
            <a:r>
              <a:rPr lang="fr-FR">
                <a:ea typeface="+mn-lt"/>
                <a:cs typeface="+mn-lt"/>
              </a:rPr>
              <a:t> entre les composants (Le couplage mesure à quel point une classe connaît les détails internes d'une autre classe. Plus une classe en "sait" sur une autre, plus elles sont couplées.)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Faciliter l'extensibilité</a:t>
            </a:r>
            <a:r>
              <a:rPr lang="fr-FR">
                <a:ea typeface="+mn-lt"/>
                <a:cs typeface="+mn-lt"/>
              </a:rPr>
              <a:t> du code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Éliminer les structures conditionnelles</a:t>
            </a:r>
            <a:r>
              <a:rPr lang="fr-FR">
                <a:ea typeface="+mn-lt"/>
                <a:cs typeface="+mn-lt"/>
              </a:rPr>
              <a:t> complexes basées sur les types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16816B81-EC02-1B1B-5A27-D3A5CA87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623" y="2358357"/>
            <a:ext cx="3944017" cy="31171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C3506F8-4BF2-3673-1DDD-023E1CFE5175}"/>
              </a:ext>
            </a:extLst>
          </p:cNvPr>
          <p:cNvSpPr txBox="1"/>
          <p:nvPr/>
        </p:nvSpPr>
        <p:spPr>
          <a:xfrm>
            <a:off x="4894427" y="5491475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6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457A8E-4F48-16C6-90BA-AADB0BC37D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C3914C-0220-2321-A1FA-EEEF64760A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109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1122CE90-2C92-DDDF-92D3-E9A7592B47D0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C7BC55-6AD0-4D35-06FA-1E177FE0BB80}"/>
              </a:ext>
            </a:extLst>
          </p:cNvPr>
          <p:cNvSpPr txBox="1"/>
          <p:nvPr/>
        </p:nvSpPr>
        <p:spPr>
          <a:xfrm>
            <a:off x="217973" y="1601717"/>
            <a:ext cx="6713621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Forme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enum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CERCLE, RECTANGLE, TRIANGLE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type;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double param1, param2;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Forme(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type, double param1, double param2)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this.type</a:t>
            </a:r>
            <a:r>
              <a:rPr lang="fr-FR" sz="1400">
                <a:ea typeface="+mn-lt"/>
                <a:cs typeface="+mn-lt"/>
              </a:rPr>
              <a:t> = type;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this.param1 = param1;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this.param2 = param2;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getType</a:t>
            </a:r>
            <a:r>
              <a:rPr lang="fr-FR" sz="1400">
                <a:ea typeface="+mn-lt"/>
                <a:cs typeface="+mn-lt"/>
              </a:rPr>
              <a:t>() { return type;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getParam1() { return param1;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getParam2() { return param2; }</a:t>
            </a:r>
            <a:endParaRPr lang="fr-FR" sz="1400"/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0BB4C7-4E8D-6023-2C11-A1B5C62724BE}"/>
              </a:ext>
            </a:extLst>
          </p:cNvPr>
          <p:cNvSpPr txBox="1"/>
          <p:nvPr/>
        </p:nvSpPr>
        <p:spPr>
          <a:xfrm>
            <a:off x="5257642" y="1603983"/>
            <a:ext cx="694088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public class </a:t>
            </a:r>
            <a:r>
              <a:rPr lang="fr-FR" sz="1400" err="1">
                <a:ea typeface="Calibri"/>
                <a:cs typeface="Calibri"/>
              </a:rPr>
              <a:t>FormeUtils</a:t>
            </a:r>
            <a:r>
              <a:rPr lang="fr-FR" sz="1400">
                <a:ea typeface="Calibri"/>
                <a:cs typeface="Calibri"/>
              </a:rPr>
              <a:t> {</a:t>
            </a:r>
            <a:endParaRPr lang="fr-FR"/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static</a:t>
            </a:r>
            <a:r>
              <a:rPr lang="fr-FR" sz="1400">
                <a:ea typeface="Calibri"/>
                <a:cs typeface="Calibri"/>
              </a:rPr>
              <a:t> double </a:t>
            </a:r>
            <a:r>
              <a:rPr lang="fr-FR" sz="1400" err="1">
                <a:ea typeface="Calibri"/>
                <a:cs typeface="Calibri"/>
              </a:rPr>
              <a:t>calculerAire</a:t>
            </a:r>
            <a:r>
              <a:rPr lang="fr-FR" sz="1400">
                <a:ea typeface="Calibri"/>
                <a:cs typeface="Calibri"/>
              </a:rPr>
              <a:t>(Forme </a:t>
            </a:r>
            <a:r>
              <a:rPr lang="fr-FR" sz="1400" err="1">
                <a:ea typeface="Calibri"/>
                <a:cs typeface="Calibri"/>
              </a:rPr>
              <a:t>forme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 switch (</a:t>
            </a:r>
            <a:r>
              <a:rPr lang="fr-FR" sz="1400" err="1">
                <a:ea typeface="Calibri"/>
                <a:cs typeface="Calibri"/>
              </a:rPr>
              <a:t>forme.getType</a:t>
            </a:r>
            <a:r>
              <a:rPr lang="fr-FR" sz="1400">
                <a:ea typeface="Calibri"/>
                <a:cs typeface="Calibri"/>
              </a:rPr>
              <a:t>()) {</a:t>
            </a:r>
          </a:p>
          <a:p>
            <a:r>
              <a:rPr lang="fr-FR" sz="1400">
                <a:ea typeface="Calibri"/>
                <a:cs typeface="Calibri"/>
              </a:rPr>
              <a:t>            case CERCLE: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</a:t>
            </a:r>
            <a:r>
              <a:rPr lang="fr-FR" sz="1400" err="1">
                <a:ea typeface="Calibri"/>
                <a:cs typeface="Calibri"/>
              </a:rPr>
              <a:t>Math.PI</a:t>
            </a:r>
            <a:r>
              <a:rPr lang="fr-FR" sz="1400">
                <a:ea typeface="Calibri"/>
                <a:cs typeface="Calibri"/>
              </a:rPr>
              <a:t> * forme.getParam1()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RECTANGLE: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forme.getParam1() * forme.getParam2();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TRIANGLE: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0.5 * forme.getParam1() * forme.getParam2();</a:t>
            </a:r>
          </a:p>
          <a:p>
            <a:r>
              <a:rPr lang="fr-FR" sz="1400">
                <a:ea typeface="Calibri"/>
                <a:cs typeface="Calibri"/>
              </a:rPr>
              <a:t>            default: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("Type non supporté");</a:t>
            </a:r>
          </a:p>
          <a:p>
            <a:r>
              <a:rPr lang="fr-FR" sz="1400">
                <a:ea typeface="Calibri"/>
                <a:cs typeface="Calibri"/>
              </a:rPr>
              <a:t>        }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static</a:t>
            </a:r>
            <a:r>
              <a:rPr lang="fr-FR" sz="1400">
                <a:ea typeface="Calibri"/>
                <a:cs typeface="Calibri"/>
              </a:rPr>
              <a:t> double </a:t>
            </a:r>
            <a:r>
              <a:rPr lang="fr-FR" sz="1400" err="1">
                <a:ea typeface="Calibri"/>
                <a:cs typeface="Calibri"/>
              </a:rPr>
              <a:t>calculerPerimetre</a:t>
            </a:r>
            <a:r>
              <a:rPr lang="fr-FR" sz="1400">
                <a:ea typeface="Calibri"/>
                <a:cs typeface="Calibri"/>
              </a:rPr>
              <a:t>(Forme </a:t>
            </a:r>
            <a:r>
              <a:rPr lang="fr-FR" sz="1400" err="1">
                <a:ea typeface="Calibri"/>
                <a:cs typeface="Calibri"/>
              </a:rPr>
              <a:t>forme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 switch (</a:t>
            </a:r>
            <a:r>
              <a:rPr lang="fr-FR" sz="1400" err="1">
                <a:ea typeface="Calibri"/>
                <a:cs typeface="Calibri"/>
              </a:rPr>
              <a:t>forme.getType</a:t>
            </a:r>
            <a:r>
              <a:rPr lang="fr-FR" sz="1400">
                <a:ea typeface="Calibri"/>
                <a:cs typeface="Calibri"/>
              </a:rPr>
              <a:t>()) {</a:t>
            </a:r>
          </a:p>
          <a:p>
            <a:r>
              <a:rPr lang="fr-FR" sz="1400">
                <a:ea typeface="Calibri"/>
                <a:cs typeface="Calibri"/>
              </a:rPr>
              <a:t>            case CERCLE: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2 * </a:t>
            </a:r>
            <a:r>
              <a:rPr lang="fr-FR" sz="1400" err="1">
                <a:ea typeface="Calibri"/>
                <a:cs typeface="Calibri"/>
              </a:rPr>
              <a:t>Math.PI</a:t>
            </a:r>
            <a:r>
              <a:rPr lang="fr-FR" sz="1400">
                <a:ea typeface="Calibri"/>
                <a:cs typeface="Calibri"/>
              </a:rPr>
              <a:t>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RECTANGLE: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2 * (forme.getParam1() + forme.getParam2());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TRIANGLE: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3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default: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("Type non supporté");}}}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EBC27E8-C5F0-3E57-4E14-6DBFACAC1384}"/>
              </a:ext>
            </a:extLst>
          </p:cNvPr>
          <p:cNvSpPr/>
          <p:nvPr/>
        </p:nvSpPr>
        <p:spPr>
          <a:xfrm rot="-1140000">
            <a:off x="2821189" y="2931082"/>
            <a:ext cx="5953932" cy="14594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ea typeface="Calibri"/>
                <a:cs typeface="Calibri"/>
              </a:rPr>
              <a:t>Sans polymorphisme! C'est MAL.</a:t>
            </a:r>
          </a:p>
          <a:p>
            <a:pPr algn="ctr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9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A0DCA-7BBA-C95B-B4F9-6B007C4A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95CC08-358C-5FAA-C7DA-D5E65AF4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A438B5-BBA8-16FC-9FFB-92490FCA9C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B05EFB-E501-7D07-BD4E-9D1ADCA725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AA7FE-72E9-F8FF-6ACC-173CBDFE6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849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Déploiement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C0C8781A-C6C3-8506-AB2C-095F5807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262" y="1148858"/>
            <a:ext cx="2371725" cy="1079500"/>
          </a:xfrm>
          <a:prstGeom prst="cloudCallout">
            <a:avLst>
              <a:gd name="adj1" fmla="val -47991"/>
              <a:gd name="adj2" fmla="val -6764"/>
            </a:avLst>
          </a:prstGeom>
          <a:solidFill>
            <a:schemeClr val="tx2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>
                <a:solidFill>
                  <a:schemeClr val="accent2"/>
                </a:solidFill>
                <a:latin typeface="Verdana" panose="020B0604030504040204" pitchFamily="34" charset="0"/>
              </a:rPr>
              <a:t>Système réel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70953191-ADE1-F4FE-0350-1EEA74EA4B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462" y="2155333"/>
            <a:ext cx="1511300" cy="15128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E7796002-A0C1-ED43-BCDD-1DFABF9C6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4874" y="2226770"/>
            <a:ext cx="527050" cy="144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7A20425F-679E-A76A-0C16-0E2116D148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12649" y="2226770"/>
            <a:ext cx="503238" cy="144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30801808-AA7A-D1BB-01C5-C0F0ADE316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76249" y="2155333"/>
            <a:ext cx="1438275" cy="15128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BE201-55A4-70B1-7446-55E7607FC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624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Réalisation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A38CB7-551A-A769-3EBB-B3C1EBB3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399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Conception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C9ED6B-F67E-88E3-98E9-58C6857CA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74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Analyse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F47B7B-F238-490F-FA33-F0B875C7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23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ja-JP" altLang="fr-FR" sz="1400">
                <a:solidFill>
                  <a:schemeClr val="bg1"/>
                </a:solidFill>
                <a:latin typeface="Arial" panose="020B0604020202020204" pitchFamily="34" charset="0"/>
              </a:rPr>
              <a:t>’</a:t>
            </a:r>
            <a:r>
              <a:rPr lang="fr-FR" altLang="ja-JP" sz="1400">
                <a:solidFill>
                  <a:schemeClr val="bg1"/>
                </a:solidFill>
                <a:latin typeface="Verdana" panose="020B0604030504040204" pitchFamily="34" charset="0"/>
              </a:rPr>
              <a:t>Analyse</a:t>
            </a:r>
            <a:endParaRPr lang="fr-FR" altLang="fr-FR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318C9-659D-BF0F-0675-3D287739F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8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Conception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DC258-BFD6-2419-69E5-E9C9DE83E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68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Réalisation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DE5CF-1852-A197-2229-5B2EBB6A8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387" y="3790458"/>
            <a:ext cx="1302789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Déploiement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A58D20-86BE-5FCD-2C5F-6E1BF2FCE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774" y="482074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4453AB"/>
                </a:solidFill>
                <a:latin typeface="Verdana" panose="020B0604030504040204" pitchFamily="34" charset="0"/>
              </a:rPr>
              <a:t>BOOCH, OMT, OOSE,…</a:t>
            </a:r>
          </a:p>
        </p:txBody>
      </p:sp>
      <p:sp>
        <p:nvSpPr>
          <p:cNvPr id="25" name="AutoShape 18">
            <a:extLst>
              <a:ext uri="{FF2B5EF4-FFF2-40B4-BE49-F238E27FC236}">
                <a16:creationId xmlns:a16="http://schemas.microsoft.com/office/drawing/2014/main" id="{7EFD8A03-7593-12AD-EECA-F3AD9D2B8B93}"/>
              </a:ext>
            </a:extLst>
          </p:cNvPr>
          <p:cNvSpPr>
            <a:spLocks/>
          </p:cNvSpPr>
          <p:nvPr/>
        </p:nvSpPr>
        <p:spPr bwMode="auto">
          <a:xfrm rot="16200000">
            <a:off x="5783181" y="4189714"/>
            <a:ext cx="322262" cy="2305050"/>
          </a:xfrm>
          <a:prstGeom prst="leftBrace">
            <a:avLst>
              <a:gd name="adj1" fmla="val 59606"/>
              <a:gd name="adj2" fmla="val 50065"/>
            </a:avLst>
          </a:prstGeom>
          <a:noFill/>
          <a:ln w="190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4453AB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A8DCD6-C3E3-490F-EA10-27A8A782D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99" y="5549408"/>
            <a:ext cx="5995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UML (</a:t>
            </a:r>
            <a:r>
              <a:rPr lang="fr-FR" altLang="fr-FR" sz="2400" b="1" err="1">
                <a:solidFill>
                  <a:srgbClr val="FF0000"/>
                </a:solidFill>
                <a:latin typeface="Verdana" panose="020B0604030504040204" pitchFamily="34" charset="0"/>
              </a:rPr>
              <a:t>Unified</a:t>
            </a: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 Modeling </a:t>
            </a:r>
            <a:r>
              <a:rPr lang="fr-FR" altLang="fr-FR" sz="2400" b="1" err="1">
                <a:solidFill>
                  <a:srgbClr val="FF0000"/>
                </a:solidFill>
                <a:latin typeface="Verdana" panose="020B0604030504040204" pitchFamily="34" charset="0"/>
              </a:rPr>
              <a:t>Language</a:t>
            </a: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22210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9618-EF1D-0363-6705-A777DC49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FB5B4A-B470-7C9C-74ED-E7FD3B34C0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F31571-62BC-74CF-AA30-C19E724E09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110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7EFF8B6-098B-28FE-3192-CF3D2914C813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F04502-5A57-D827-7A95-682A5A410A55}"/>
              </a:ext>
            </a:extLst>
          </p:cNvPr>
          <p:cNvSpPr txBox="1"/>
          <p:nvPr/>
        </p:nvSpPr>
        <p:spPr>
          <a:xfrm>
            <a:off x="217973" y="1601717"/>
            <a:ext cx="6713621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// AVEC polymorphisme - architecture orientée objet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public abstract class Forme {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public abstract double </a:t>
            </a:r>
            <a:r>
              <a:rPr lang="fr-FR" sz="1400" err="1">
                <a:ea typeface="+mn-lt"/>
                <a:cs typeface="+mn-lt"/>
              </a:rPr>
              <a:t>calculerAire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abstract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abstract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afficherInfo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class Cercle </a:t>
            </a:r>
            <a:r>
              <a:rPr lang="fr-FR" sz="1400" err="1">
                <a:ea typeface="+mn-lt"/>
                <a:cs typeface="+mn-lt"/>
              </a:rPr>
              <a:t>extends</a:t>
            </a:r>
            <a:r>
              <a:rPr lang="fr-FR" sz="1400">
                <a:ea typeface="+mn-lt"/>
                <a:cs typeface="+mn-lt"/>
              </a:rPr>
              <a:t> Forme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this.rayon</a:t>
            </a:r>
            <a:r>
              <a:rPr lang="fr-FR" sz="1400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calculerAire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Math.PI</a:t>
            </a:r>
            <a:r>
              <a:rPr lang="fr-FR" sz="1400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return 2 * </a:t>
            </a:r>
            <a:r>
              <a:rPr lang="fr-FR" sz="1400" err="1">
                <a:ea typeface="+mn-lt"/>
                <a:cs typeface="+mn-lt"/>
              </a:rPr>
              <a:t>Math.PI</a:t>
            </a:r>
            <a:r>
              <a:rPr lang="fr-FR" sz="1400">
                <a:ea typeface="+mn-lt"/>
                <a:cs typeface="+mn-lt"/>
              </a:rPr>
              <a:t> * rayon;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endParaRPr lang="fr-FR" sz="1400">
              <a:ea typeface="Calibri"/>
              <a:cs typeface="Calibri"/>
            </a:endParaRPr>
          </a:p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1B646A-4AD4-0DBD-F1DC-D0D4D957652F}"/>
              </a:ext>
            </a:extLst>
          </p:cNvPr>
          <p:cNvSpPr txBox="1"/>
          <p:nvPr/>
        </p:nvSpPr>
        <p:spPr>
          <a:xfrm>
            <a:off x="5257642" y="1603983"/>
            <a:ext cx="6940883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    @Override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void</a:t>
            </a:r>
            <a:r>
              <a:rPr lang="fr-FR" sz="1400">
                <a:ea typeface="Calibri"/>
                <a:cs typeface="Calibri"/>
              </a:rPr>
              <a:t> </a:t>
            </a:r>
            <a:r>
              <a:rPr lang="fr-FR" sz="1400" err="1">
                <a:ea typeface="Calibri"/>
                <a:cs typeface="Calibri"/>
              </a:rPr>
              <a:t>afficherInfo</a:t>
            </a:r>
            <a:r>
              <a:rPr lang="fr-FR" sz="1400">
                <a:ea typeface="Calibri"/>
                <a:cs typeface="Calibri"/>
              </a:rPr>
              <a:t>() {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("Cercle de rayon " + rayon);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public class Rectangle </a:t>
            </a:r>
            <a:r>
              <a:rPr lang="fr-FR" sz="1400" err="1">
                <a:ea typeface="Calibri"/>
                <a:cs typeface="Calibri"/>
              </a:rPr>
              <a:t>extends</a:t>
            </a:r>
            <a:r>
              <a:rPr lang="fr-FR" sz="1400">
                <a:ea typeface="Calibri"/>
                <a:cs typeface="Calibri"/>
              </a:rPr>
              <a:t> Forme {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double largeur, hauteur;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Rectangle(double largeur, double hauteur) {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this.largeur</a:t>
            </a:r>
            <a:r>
              <a:rPr lang="fr-FR" sz="1400">
                <a:ea typeface="Calibri"/>
                <a:cs typeface="Calibri"/>
              </a:rPr>
              <a:t> = largeur;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this.hauteur</a:t>
            </a:r>
            <a:r>
              <a:rPr lang="fr-FR" sz="1400">
                <a:ea typeface="Calibri"/>
                <a:cs typeface="Calibri"/>
              </a:rPr>
              <a:t> = hauteur;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… Vous saisissez l'idée...</a:t>
            </a:r>
            <a:endParaRPr lang="fr-FR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On peut ainsi créer une classe triangle, dodécagone...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4884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CD9F-4F8D-703E-0650-0BFC6DB6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F90D28-ED07-5248-CF28-D5E03F7E23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DF51B6-56C3-87A8-8622-34E7398534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111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32F3B7A-3DB5-9F2C-5321-4F7B0E57D911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9EA7E9-D9C0-3232-B79C-17F9F5293BF1}"/>
              </a:ext>
            </a:extLst>
          </p:cNvPr>
          <p:cNvSpPr txBox="1"/>
          <p:nvPr/>
        </p:nvSpPr>
        <p:spPr>
          <a:xfrm>
            <a:off x="217973" y="1601717"/>
            <a:ext cx="5283200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ea typeface="+mn-lt"/>
                <a:cs typeface="+mn-lt"/>
              </a:rPr>
              <a:t>// Le code client devient simple et ne change pas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public class </a:t>
            </a:r>
            <a:r>
              <a:rPr lang="fr-FR" sz="1400" dirty="0" err="1">
                <a:ea typeface="+mn-lt"/>
                <a:cs typeface="+mn-lt"/>
              </a:rPr>
              <a:t>GestionnaireFormes</a:t>
            </a:r>
            <a:r>
              <a:rPr lang="fr-FR" sz="1400" dirty="0">
                <a:ea typeface="+mn-lt"/>
                <a:cs typeface="+mn-lt"/>
              </a:rPr>
              <a:t> {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double </a:t>
            </a:r>
            <a:r>
              <a:rPr lang="fr-FR" sz="1400" dirty="0" err="1">
                <a:ea typeface="+mn-lt"/>
                <a:cs typeface="+mn-lt"/>
              </a:rPr>
              <a:t>calculerAireTotale</a:t>
            </a:r>
            <a:r>
              <a:rPr lang="fr-FR" sz="1400" dirty="0">
                <a:ea typeface="+mn-lt"/>
                <a:cs typeface="+mn-lt"/>
              </a:rPr>
              <a:t>(List&lt;Forme&gt; formes) {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 return </a:t>
            </a:r>
            <a:r>
              <a:rPr lang="fr-FR" sz="1400" dirty="0" err="1">
                <a:ea typeface="+mn-lt"/>
                <a:cs typeface="+mn-lt"/>
              </a:rPr>
              <a:t>formes.stream</a:t>
            </a:r>
            <a:r>
              <a:rPr lang="fr-FR" sz="1400" dirty="0">
                <a:ea typeface="+mn-lt"/>
                <a:cs typeface="+mn-lt"/>
              </a:rPr>
              <a:t>()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         .</a:t>
            </a:r>
            <a:r>
              <a:rPr lang="fr-FR" sz="1400" dirty="0" err="1">
                <a:ea typeface="+mn-lt"/>
                <a:cs typeface="+mn-lt"/>
              </a:rPr>
              <a:t>mapToDouble</a:t>
            </a:r>
            <a:r>
              <a:rPr lang="fr-FR" sz="1400" dirty="0">
                <a:ea typeface="+mn-lt"/>
                <a:cs typeface="+mn-lt"/>
              </a:rPr>
              <a:t>(Forme::</a:t>
            </a:r>
            <a:r>
              <a:rPr lang="fr-FR" sz="1400" dirty="0" err="1">
                <a:ea typeface="+mn-lt"/>
                <a:cs typeface="+mn-lt"/>
              </a:rPr>
              <a:t>calculerAire</a:t>
            </a:r>
            <a:r>
              <a:rPr lang="fr-FR" sz="1400" dirty="0">
                <a:ea typeface="+mn-lt"/>
                <a:cs typeface="+mn-lt"/>
              </a:rPr>
              <a:t>)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         .</a:t>
            </a:r>
            <a:r>
              <a:rPr lang="fr-FR" sz="1400" dirty="0" err="1">
                <a:ea typeface="+mn-lt"/>
                <a:cs typeface="+mn-lt"/>
              </a:rPr>
              <a:t>sum</a:t>
            </a:r>
            <a:r>
              <a:rPr lang="fr-FR" sz="1400" dirty="0">
                <a:ea typeface="+mn-lt"/>
                <a:cs typeface="+mn-lt"/>
              </a:rPr>
              <a:t>();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}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void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afficherToutesLesFormes</a:t>
            </a:r>
            <a:r>
              <a:rPr lang="fr-FR" sz="1400" dirty="0">
                <a:ea typeface="+mn-lt"/>
                <a:cs typeface="+mn-lt"/>
              </a:rPr>
              <a:t>(List&lt;Forme&gt; formes) {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r>
              <a:rPr lang="fr-FR" sz="1400" dirty="0" err="1">
                <a:ea typeface="+mn-lt"/>
                <a:cs typeface="+mn-lt"/>
              </a:rPr>
              <a:t>formes.forEach</a:t>
            </a:r>
            <a:r>
              <a:rPr lang="fr-FR" sz="1400" dirty="0">
                <a:ea typeface="+mn-lt"/>
                <a:cs typeface="+mn-lt"/>
              </a:rPr>
              <a:t>(Forme::</a:t>
            </a:r>
            <a:r>
              <a:rPr lang="fr-FR" sz="1400" dirty="0" err="1">
                <a:ea typeface="+mn-lt"/>
                <a:cs typeface="+mn-lt"/>
              </a:rPr>
              <a:t>afficherInfo</a:t>
            </a:r>
            <a:r>
              <a:rPr lang="fr-FR" sz="1400" dirty="0">
                <a:ea typeface="+mn-lt"/>
                <a:cs typeface="+mn-lt"/>
              </a:rPr>
              <a:t>);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 }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void</a:t>
            </a:r>
            <a:r>
              <a:rPr lang="fr-FR" sz="1400" dirty="0">
                <a:ea typeface="+mn-lt"/>
                <a:cs typeface="+mn-lt"/>
              </a:rPr>
              <a:t> main(String[] args) {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List&lt;Forme&gt; formes = </a:t>
            </a:r>
            <a:r>
              <a:rPr lang="fr-FR" sz="1400" dirty="0" err="1">
                <a:ea typeface="+mn-lt"/>
                <a:cs typeface="+mn-lt"/>
              </a:rPr>
              <a:t>Arrays.asList</a:t>
            </a:r>
            <a:r>
              <a:rPr lang="fr-FR" sz="1400" dirty="0">
                <a:ea typeface="+mn-lt"/>
                <a:cs typeface="+mn-lt"/>
              </a:rPr>
              <a:t>(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Cercle(5.0),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Rectangle(4.0, 6.0),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Triangle(3.0, 8.0)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);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endParaRPr lang="en-US" sz="1400" dirty="0">
              <a:ea typeface="+mn-lt"/>
              <a:cs typeface="+mn-lt"/>
            </a:endParaRPr>
          </a:p>
          <a:p>
            <a:endParaRPr lang="fr-FR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fr-FR" dirty="0"/>
          </a:p>
          <a:p>
            <a:endParaRPr lang="fr-FR" sz="1400" dirty="0">
              <a:ea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1CBAE4-F8FF-F2B7-E154-67F21A9EAAC1}"/>
              </a:ext>
            </a:extLst>
          </p:cNvPr>
          <p:cNvSpPr txBox="1"/>
          <p:nvPr/>
        </p:nvSpPr>
        <p:spPr>
          <a:xfrm>
            <a:off x="6582248" y="1597865"/>
            <a:ext cx="4708357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// Polymorphisme en action - le même code fonctionne pour tous les types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double </a:t>
            </a:r>
            <a:r>
              <a:rPr lang="fr-FR" sz="1400" err="1">
                <a:ea typeface="Calibri"/>
                <a:cs typeface="Calibri"/>
              </a:rPr>
              <a:t>aireTotal</a:t>
            </a:r>
            <a:r>
              <a:rPr lang="fr-FR" sz="1400">
                <a:ea typeface="Calibri"/>
                <a:cs typeface="Calibri"/>
              </a:rPr>
              <a:t> = </a:t>
            </a:r>
            <a:r>
              <a:rPr lang="fr-FR" sz="1400" err="1">
                <a:ea typeface="Calibri"/>
                <a:cs typeface="Calibri"/>
              </a:rPr>
              <a:t>calculerAireTotale</a:t>
            </a:r>
            <a:r>
              <a:rPr lang="fr-FR" sz="1400">
                <a:ea typeface="Calibri"/>
                <a:cs typeface="Calibri"/>
              </a:rPr>
              <a:t>(formes);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("Aire totale: " + </a:t>
            </a:r>
            <a:r>
              <a:rPr lang="fr-FR" sz="1400" err="1">
                <a:ea typeface="Calibri"/>
                <a:cs typeface="Calibri"/>
              </a:rPr>
              <a:t>aireTotal</a:t>
            </a:r>
            <a:r>
              <a:rPr lang="fr-FR" sz="1400">
                <a:ea typeface="Calibri"/>
                <a:cs typeface="Calibri"/>
              </a:rPr>
              <a:t>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afficherToutesLesFormes</a:t>
            </a:r>
            <a:r>
              <a:rPr lang="fr-FR" sz="1400">
                <a:ea typeface="Calibri"/>
                <a:cs typeface="Calibri"/>
              </a:rPr>
              <a:t>(formes);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 }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}</a:t>
            </a:r>
            <a:endParaRPr lang="en-US" sz="14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9A8D371-2EE8-44C1-BFE5-C6527277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63" y="3963486"/>
            <a:ext cx="2891590" cy="197902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D1BBE6-67C9-D91E-1F6A-F410E47504F6}"/>
              </a:ext>
            </a:extLst>
          </p:cNvPr>
          <p:cNvSpPr/>
          <p:nvPr/>
        </p:nvSpPr>
        <p:spPr>
          <a:xfrm rot="-1140000">
            <a:off x="2821189" y="2931082"/>
            <a:ext cx="5953932" cy="14594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ea typeface="Calibri"/>
                <a:cs typeface="Calibri"/>
              </a:rPr>
              <a:t>Avec polymorphisme! C'est BIEN.</a:t>
            </a:r>
          </a:p>
          <a:p>
            <a:pPr algn="ctr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>
            <a:extLst>
              <a:ext uri="{FF2B5EF4-FFF2-40B4-BE49-F238E27FC236}">
                <a16:creationId xmlns:a16="http://schemas.microsoft.com/office/drawing/2014/main" id="{3E16EF53-BA44-288C-C2D4-F34015ABC88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459522" y="2075643"/>
            <a:ext cx="7772400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séquence</a:t>
            </a:r>
          </a:p>
        </p:txBody>
      </p:sp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2">
            <a:extLst>
              <a:ext uri="{FF2B5EF4-FFF2-40B4-BE49-F238E27FC236}">
                <a16:creationId xmlns:a16="http://schemas.microsoft.com/office/drawing/2014/main" id="{7C4D7457-D8C2-B0DB-46D1-E00CD01AB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9" y="1887527"/>
            <a:ext cx="9013645" cy="49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AB61461-6806-025F-2F0B-D398884D31ED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de séquence : définition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84945A-4DE6-BD91-80D8-6BB9778AF26A}"/>
              </a:ext>
            </a:extLst>
          </p:cNvPr>
          <p:cNvSpPr txBox="1"/>
          <p:nvPr/>
        </p:nvSpPr>
        <p:spPr>
          <a:xfrm>
            <a:off x="1743560" y="1524000"/>
            <a:ext cx="28671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Voilà à quoi cela ressemble</a:t>
            </a:r>
            <a:endParaRPr lang="fr-FR" b="1"/>
          </a:p>
        </p:txBody>
      </p:sp>
    </p:spTree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272954A0-66B9-17FE-3DA7-2B8330C08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Diagramme de séquence : définition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6613C2-CADF-96C1-51F6-45151CD47E79}"/>
              </a:ext>
            </a:extLst>
          </p:cNvPr>
          <p:cNvSpPr txBox="1"/>
          <p:nvPr/>
        </p:nvSpPr>
        <p:spPr>
          <a:xfrm>
            <a:off x="807720" y="1790579"/>
            <a:ext cx="1042367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Les diagrammes de séquence  permettent de visualiser les </a:t>
            </a:r>
            <a:r>
              <a:rPr lang="fr-FR" sz="2000" u="sng">
                <a:solidFill>
                  <a:srgbClr val="000000"/>
                </a:solidFill>
                <a:ea typeface="+mn-lt"/>
                <a:cs typeface="+mn-lt"/>
              </a:rPr>
              <a:t>interactions </a:t>
            </a:r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entre les composants d'un système au fil du temps. </a:t>
            </a:r>
          </a:p>
          <a:p>
            <a:endParaRPr lang="fr-FR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Ils font partie des diagrammes comportementaux d'UML et sont particulièrement utiles pour comprendre le </a:t>
            </a:r>
            <a:r>
              <a:rPr lang="fr-FR" sz="2000" u="sng">
                <a:solidFill>
                  <a:srgbClr val="000000"/>
                </a:solidFill>
                <a:ea typeface="+mn-lt"/>
                <a:cs typeface="+mn-lt"/>
              </a:rPr>
              <a:t>flux d'exécution d'un cas d'utilisation</a:t>
            </a:r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fr-FR" sz="20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30A41F5-62DD-2D15-224F-D809C79CBA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3633" y="3808868"/>
            <a:ext cx="5189461" cy="2316616"/>
          </a:xfrm>
        </p:spPr>
        <p:txBody>
          <a:bodyPr vert="horz" lIns="0" tIns="0" rIns="0" bIns="0" rtlCol="0" anchor="t">
            <a:noAutofit/>
          </a:bodyPr>
          <a:lstStyle/>
          <a:p>
            <a:pPr eaLnBrk="1" hangingPunct="1"/>
            <a:r>
              <a:rPr lang="fr-FR" altLang="fr-FR" sz="2000">
                <a:latin typeface="Tahoma (Corps)"/>
                <a:cs typeface="Tahoma (Corps)" charset="0"/>
              </a:rPr>
              <a:t>Vue graphique d'un scénario</a:t>
            </a:r>
          </a:p>
          <a:p>
            <a:pPr lvl="1" eaLnBrk="1" hangingPunct="1"/>
            <a:r>
              <a:rPr lang="fr-FR" altLang="fr-FR" sz="1800"/>
              <a:t>montre interaction entre objets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séquence basée sur le temps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établit le rôle des objets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aide à trouver les informations essentielles pour déterminer les responsabilités de la classe et des interfaces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très tôt pendant la phase d'analyse</a:t>
            </a:r>
            <a:endParaRPr lang="fr-FR" altLang="fr-FR" sz="1800">
              <a:ea typeface="Calibri Light"/>
              <a:cs typeface="Calibri Light"/>
            </a:endParaRPr>
          </a:p>
          <a:p>
            <a:pPr eaLnBrk="1" hangingPunct="1"/>
            <a:endParaRPr lang="fr-FR" altLang="fr-FR" sz="2000">
              <a:solidFill>
                <a:srgbClr val="586CDC"/>
              </a:solidFill>
              <a:latin typeface="Tahoma (Corps)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DCC18B-A80D-16FA-4A82-5AD442EAEEB1}"/>
              </a:ext>
            </a:extLst>
          </p:cNvPr>
          <p:cNvSpPr txBox="1"/>
          <p:nvPr/>
        </p:nvSpPr>
        <p:spPr>
          <a:xfrm>
            <a:off x="5374399" y="3805646"/>
            <a:ext cx="6166151" cy="21499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586CDC"/>
                </a:solidFill>
                <a:latin typeface="Segoe UI"/>
                <a:cs typeface="Segoe UI"/>
              </a:rPr>
              <a:t>Deux dimensions : le temps (↓) ; les objets (-&gt;)</a:t>
            </a:r>
            <a:endParaRPr lang="en-US" sz="2000"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586CDC"/>
                </a:solidFill>
                <a:latin typeface="Segoe UI"/>
                <a:cs typeface="Segoe UI"/>
              </a:rPr>
              <a:t>Éléments :</a:t>
            </a:r>
            <a:endParaRPr lang="en-US" sz="2000">
              <a:latin typeface="Segoe UI"/>
              <a:cs typeface="Segoe UI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Objets</a:t>
            </a:r>
            <a:endParaRPr lang="fr-FR" err="1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Messages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Barres </a:t>
            </a: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d'activation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Lignes</a:t>
            </a: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de vie des </a:t>
            </a: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objets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2318F-5170-4C45-3CC7-7BFC2D33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C7D41B70-D366-2B5B-307E-0694EB410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A28CD5FC-46C5-A0CF-CFFC-7E44E450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70984C-A227-C48D-DD49-A1F1519F39A9}"/>
              </a:ext>
            </a:extLst>
          </p:cNvPr>
          <p:cNvSpPr/>
          <p:nvPr/>
        </p:nvSpPr>
        <p:spPr>
          <a:xfrm>
            <a:off x="2337661" y="2092271"/>
            <a:ext cx="7607084" cy="4765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D8909E-C9B2-5695-5DF5-B5A625E560ED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84076"/>
      </p:ext>
    </p:extLst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BA57C-4DC7-23A8-6B25-B4018AF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772B8ABB-1BD6-2D28-7E38-2B1ED6632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9A1C6DA6-6465-2489-7C76-228FC77B8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A49D2-E1FD-C62F-62EE-220740DDE96C}"/>
              </a:ext>
            </a:extLst>
          </p:cNvPr>
          <p:cNvSpPr/>
          <p:nvPr/>
        </p:nvSpPr>
        <p:spPr>
          <a:xfrm>
            <a:off x="2337661" y="3099660"/>
            <a:ext cx="7607084" cy="3758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159633-2D5D-16A6-33F1-94F84328E76A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88A807-689F-BC8C-D83B-A4865FCFD698}"/>
              </a:ext>
            </a:extLst>
          </p:cNvPr>
          <p:cNvSpPr txBox="1"/>
          <p:nvPr/>
        </p:nvSpPr>
        <p:spPr>
          <a:xfrm>
            <a:off x="877920" y="3105007"/>
            <a:ext cx="683733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Objet/Classe</a:t>
            </a:r>
            <a:r>
              <a:rPr lang="fr-FR">
                <a:ea typeface="+mn-lt"/>
                <a:cs typeface="+mn-lt"/>
              </a:rPr>
              <a:t> : Représente un composant du système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Rectangle avec le nom de la classe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Format : </a:t>
            </a:r>
            <a:r>
              <a:rPr lang="fr-FR" err="1">
                <a:latin typeface="Consolas"/>
                <a:ea typeface="+mn-lt"/>
                <a:cs typeface="+mn-lt"/>
              </a:rPr>
              <a:t>nomObjet:NomClasse</a:t>
            </a:r>
            <a:r>
              <a:rPr lang="fr-FR">
                <a:ea typeface="+mn-lt"/>
                <a:cs typeface="+mn-lt"/>
              </a:rPr>
              <a:t> ou simplement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NomClasse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CompteController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  <a:ea typeface="+mn-lt"/>
                <a:cs typeface="+mn-lt"/>
              </a:rPr>
              <a:t>monCompte:Compte</a:t>
            </a:r>
            <a:endParaRPr lang="fr-FR" err="1"/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698522"/>
      </p:ext>
    </p:extLst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7C9F-631A-5A45-CCA3-51D3D4A4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F99F8220-C57E-9B91-6EA9-F994C342A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C1C19ACF-2701-9BDC-AF6C-CD05B3C78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2F454A-B0B0-BBB2-5B36-0AA35EB7FCE8}"/>
              </a:ext>
            </a:extLst>
          </p:cNvPr>
          <p:cNvSpPr/>
          <p:nvPr/>
        </p:nvSpPr>
        <p:spPr>
          <a:xfrm>
            <a:off x="2337661" y="3099660"/>
            <a:ext cx="7607084" cy="93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1E4C18-3432-1BB9-C4FD-368FA2BBC201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22D2F1-1CAA-4337-844B-4EA703917C9A}"/>
              </a:ext>
            </a:extLst>
          </p:cNvPr>
          <p:cNvSpPr txBox="1"/>
          <p:nvPr/>
        </p:nvSpPr>
        <p:spPr>
          <a:xfrm>
            <a:off x="877920" y="3105007"/>
            <a:ext cx="683733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Objet/Classe</a:t>
            </a:r>
            <a:r>
              <a:rPr lang="fr-FR">
                <a:ea typeface="+mn-lt"/>
                <a:cs typeface="+mn-lt"/>
              </a:rPr>
              <a:t> : Représente un composant du système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Rectangle avec le nom de la classe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Format : </a:t>
            </a:r>
            <a:r>
              <a:rPr lang="fr-FR" err="1">
                <a:latin typeface="Consolas"/>
                <a:ea typeface="+mn-lt"/>
                <a:cs typeface="+mn-lt"/>
              </a:rPr>
              <a:t>nomObjet:NomClasse</a:t>
            </a:r>
            <a:r>
              <a:rPr lang="fr-FR">
                <a:ea typeface="+mn-lt"/>
                <a:cs typeface="+mn-lt"/>
              </a:rPr>
              <a:t> ou simplement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NomClasse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CompteController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  <a:ea typeface="+mn-lt"/>
                <a:cs typeface="+mn-lt"/>
              </a:rPr>
              <a:t>monCompte:Compte</a:t>
            </a:r>
            <a:endParaRPr lang="fr-FR" err="1"/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DF22B6-3F32-9222-DC1D-B2D1DFA0BE47}"/>
              </a:ext>
            </a:extLst>
          </p:cNvPr>
          <p:cNvSpPr txBox="1"/>
          <p:nvPr/>
        </p:nvSpPr>
        <p:spPr>
          <a:xfrm>
            <a:off x="555355" y="5118745"/>
            <a:ext cx="791677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Ligne de vie (</a:t>
            </a:r>
            <a:r>
              <a:rPr lang="fr-FR" b="1" err="1"/>
              <a:t>Lifeline</a:t>
            </a:r>
            <a:r>
              <a:rPr lang="fr-FR" b="1"/>
              <a:t>):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Ligne verticale en pointillés partant de chaque participant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Représente l'existence du participant dans le temps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Se lit de haut en bas (chronologique)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65BF02-01CD-BEBE-A9BB-F5AE0EC2495A}"/>
              </a:ext>
            </a:extLst>
          </p:cNvPr>
          <p:cNvSpPr txBox="1"/>
          <p:nvPr/>
        </p:nvSpPr>
        <p:spPr>
          <a:xfrm>
            <a:off x="9162806" y="4390506"/>
            <a:ext cx="3144252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/>
              <a:t>Barre d'activation (Focus of Control):</a:t>
            </a:r>
            <a:endParaRPr lang="fr-FR" sz="1400" b="1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Rectangle fin sur la ligne de vie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Indique quand un objet est actif (exécute une opération)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err="1">
                <a:ea typeface="+mn-lt"/>
                <a:cs typeface="+mn-lt"/>
              </a:rPr>
              <a:t>Peut être</a:t>
            </a:r>
            <a:r>
              <a:rPr lang="fr-FR" sz="1400">
                <a:ea typeface="+mn-lt"/>
                <a:cs typeface="+mn-lt"/>
              </a:rPr>
              <a:t> imbriquée pour montrer les appels récursifs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La longueur représente la durée d'exécution</a:t>
            </a:r>
            <a:endParaRPr lang="fr-FR" sz="1400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797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 3">
            <a:extLst>
              <a:ext uri="{FF2B5EF4-FFF2-40B4-BE49-F238E27FC236}">
                <a16:creationId xmlns:a16="http://schemas.microsoft.com/office/drawing/2014/main" id="{80338251-3B77-7836-7EE2-767873B7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6" y="1708401"/>
            <a:ext cx="8445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8513003-F7B0-67A3-6996-55B0DE37D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</p:spTree>
    <p:extLst>
      <p:ext uri="{BB962C8B-B14F-4D97-AF65-F5344CB8AC3E}">
        <p14:creationId xmlns:p14="http://schemas.microsoft.com/office/powerpoint/2010/main" val="3212138120"/>
      </p:ext>
    </p:extLst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D9BB-8183-C4CA-67F8-AE7F43F4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491E9D36-9A4D-EEFC-3C7F-F83675E73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8" name="Image 7" descr="Une image contenant texte, diagramme, Parallè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B9DF937-0E7E-5FA9-A430-2C0A8603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7" y="1477796"/>
            <a:ext cx="5669714" cy="5265988"/>
          </a:xfrm>
          <a:prstGeom prst="rect">
            <a:avLst/>
          </a:prstGeom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BCB14FE4-1AD5-80CA-8562-D14B528FBC21}"/>
              </a:ext>
            </a:extLst>
          </p:cNvPr>
          <p:cNvSpPr txBox="1"/>
          <p:nvPr/>
        </p:nvSpPr>
        <p:spPr>
          <a:xfrm>
            <a:off x="6197282" y="1187070"/>
            <a:ext cx="5202990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Les Messages - Types principaux</a:t>
            </a:r>
            <a:endParaRPr lang="fr-FR" b="1">
              <a:ea typeface="Calibri"/>
              <a:cs typeface="Calibri"/>
            </a:endParaRPr>
          </a:p>
          <a:p>
            <a:endParaRPr lang="fr-FR" b="1"/>
          </a:p>
          <a:p>
            <a:r>
              <a:rPr lang="fr-FR"/>
              <a:t>1. Message synchrone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pleine</a:t>
            </a:r>
            <a:r>
              <a:rPr lang="fr-FR">
                <a:ea typeface="+mn-lt"/>
                <a:cs typeface="+mn-lt"/>
              </a:rPr>
              <a:t> avec </a:t>
            </a:r>
            <a:r>
              <a:rPr lang="fr-FR" u="sng">
                <a:ea typeface="+mn-lt"/>
                <a:cs typeface="+mn-lt"/>
              </a:rPr>
              <a:t>pointe pleine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L'émetteur attend la réponse avant de continuer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Appel de méthode standard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2. Message asynchrone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pleine</a:t>
            </a:r>
            <a:r>
              <a:rPr lang="fr-FR">
                <a:ea typeface="+mn-lt"/>
                <a:cs typeface="+mn-lt"/>
              </a:rPr>
              <a:t> avec </a:t>
            </a:r>
            <a:r>
              <a:rPr lang="fr-FR" u="sng">
                <a:ea typeface="+mn-lt"/>
                <a:cs typeface="+mn-lt"/>
              </a:rPr>
              <a:t>pointe ouverte 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L'émetteur continue sans attendre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Envoi d'email, notification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3. Message de retour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en pointillés</a:t>
            </a:r>
            <a:r>
              <a:rPr lang="fr-FR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Retour d'une valeur ou fin d'exécution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4. Message réflexif (self-message)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indent="-285750">
              <a:buFont typeface="Arial"/>
              <a:buChar char="•"/>
            </a:pPr>
            <a:r>
              <a:rPr lang="fr-FR"/>
              <a:t>Flèche qui revient vers le même objet</a:t>
            </a:r>
            <a:endParaRPr lang="fr-FR">
              <a:ea typeface="Calibri"/>
              <a:cs typeface="Calibri"/>
            </a:endParaRPr>
          </a:p>
          <a:p>
            <a:pPr indent="-285750">
              <a:buFont typeface="Arial"/>
              <a:buChar char="•"/>
            </a:pPr>
            <a:r>
              <a:rPr lang="fr-FR"/>
              <a:t>Représente un appel interne</a:t>
            </a:r>
            <a:endParaRPr lang="fr-FR">
              <a:ea typeface="Calibri"/>
              <a:cs typeface="Calibri"/>
            </a:endParaRPr>
          </a:p>
          <a:p>
            <a:pPr indent="-285750">
              <a:buFont typeface="Arial"/>
              <a:buChar char="•"/>
            </a:pPr>
            <a:r>
              <a:rPr lang="fr-FR"/>
              <a:t>Forme une boucle sur la barre d'activation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63055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2E89-DE55-ECA8-3ED8-19BF5744F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DC5F05F-B159-1788-9396-D36B9F95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5E28A8-8459-9814-F8AE-6FD78E0DC2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051C92-4BE4-B660-DC5C-A5F53BC4D8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4C6063-9295-11BE-D939-123C603438B6}"/>
              </a:ext>
            </a:extLst>
          </p:cNvPr>
          <p:cNvSpPr txBox="1"/>
          <p:nvPr/>
        </p:nvSpPr>
        <p:spPr>
          <a:xfrm>
            <a:off x="637736" y="1713404"/>
            <a:ext cx="11116440" cy="20186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MS PGothic"/>
                <a:ea typeface="MS PGothic"/>
              </a:rPr>
              <a:t>UML comporte 14 diagrammes, nous n'en verrons que quelques-uns. 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MS PGothic"/>
                <a:ea typeface="MS PGothic"/>
                <a:cs typeface="Calibri" panose="020F0502020204030204"/>
              </a:rPr>
              <a:t>Le premier que nous allons aborder est le diagramme de CLASSES. Il nous permet d'exprimer les classes d'acteurs que nous allons faire interagir dans notre programme.</a:t>
            </a:r>
          </a:p>
        </p:txBody>
      </p:sp>
    </p:spTree>
    <p:extLst>
      <p:ext uri="{BB962C8B-B14F-4D97-AF65-F5344CB8AC3E}">
        <p14:creationId xmlns:p14="http://schemas.microsoft.com/office/powerpoint/2010/main" val="22625047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>
            <a:extLst>
              <a:ext uri="{FF2B5EF4-FFF2-40B4-BE49-F238E27FC236}">
                <a16:creationId xmlns:a16="http://schemas.microsoft.com/office/drawing/2014/main" id="{A7AF5291-A02D-C1AB-772B-78113CF1A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4178"/>
            <a:ext cx="10649549" cy="1325563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Le diagramme de séquence: résumé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  <p:sp>
        <p:nvSpPr>
          <p:cNvPr id="57346" name="Espace réservé du contenu 2">
            <a:extLst>
              <a:ext uri="{FF2B5EF4-FFF2-40B4-BE49-F238E27FC236}">
                <a16:creationId xmlns:a16="http://schemas.microsoft.com/office/drawing/2014/main" id="{8DFE024F-C034-F073-86F0-1BD5882A7C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82776" y="1773238"/>
            <a:ext cx="8785225" cy="4525962"/>
          </a:xfrm>
        </p:spPr>
        <p:txBody>
          <a:bodyPr/>
          <a:lstStyle/>
          <a:p>
            <a:r>
              <a:rPr lang="fr-FR" altLang="fr-FR" sz="2000">
                <a:latin typeface="Tahoma (Corps)" charset="0"/>
                <a:cs typeface="Tahoma (Corps)" charset="0"/>
              </a:rPr>
              <a:t>Interactions entre objets dans une séquence </a:t>
            </a:r>
            <a:r>
              <a:rPr lang="fr-FR" altLang="fr-FR" sz="2000" i="1">
                <a:latin typeface="Tahoma (Corps)" charset="0"/>
                <a:cs typeface="Tahoma (Corps)" charset="0"/>
              </a:rPr>
              <a:t>temporelle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Aspect chronologique ne rendant pas compte explicitement du contexte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Permet de bien montrer qui fait quoi dans une interaction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Description de scénarios typiques et des exceptions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UN scénario = UNE exécution particulière </a:t>
            </a:r>
          </a:p>
          <a:p>
            <a:endParaRPr lang="fr-FR" altLang="fr-FR">
              <a:latin typeface="Tahoma (Corps)" charset="0"/>
              <a:cs typeface="Tahoma (Corp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30580"/>
      </p:ext>
    </p:extLst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D8011-7270-CFE4-9ED3-3C74C846E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3CD38000-2B68-7E10-74BB-BF03A46CF8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121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53EC700-9AF8-0A37-6742-4C7623891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  <p:pic>
        <p:nvPicPr>
          <p:cNvPr id="5" name="Image 4" descr="Une image contenant Police, capture d’écran, Graphique, texte&#10;&#10;Le contenu généré par l’IA peut être incorrect.">
            <a:extLst>
              <a:ext uri="{FF2B5EF4-FFF2-40B4-BE49-F238E27FC236}">
                <a16:creationId xmlns:a16="http://schemas.microsoft.com/office/drawing/2014/main" id="{137B4926-FFBB-DD1D-7557-7B996336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145" y="2203890"/>
            <a:ext cx="7019925" cy="1495425"/>
          </a:xfrm>
          <a:prstGeom prst="rect">
            <a:avLst/>
          </a:prstGeom>
        </p:spPr>
      </p:pic>
      <p:pic>
        <p:nvPicPr>
          <p:cNvPr id="4" name="Image 3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56CBF3C2-F39C-786B-EAC1-D44BF7D7A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978" y="4673311"/>
            <a:ext cx="3146848" cy="218470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667BAE7-8431-21F2-4219-03D8D3E9B3C9}"/>
              </a:ext>
            </a:extLst>
          </p:cNvPr>
          <p:cNvSpPr txBox="1">
            <a:spLocks noChangeArrowheads="1"/>
          </p:cNvSpPr>
          <p:nvPr/>
        </p:nvSpPr>
        <p:spPr>
          <a:xfrm>
            <a:off x="5102568" y="3819716"/>
            <a:ext cx="6678630" cy="61118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2400" dirty="0"/>
              <a:t>La modélisation objet devient un réflexe (sur)naturel</a:t>
            </a:r>
            <a:endParaRPr lang="fr-FR" altLang="fr-FR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189570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44D87-3AEF-AE2D-3FA9-3BA73BF82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A1F35D-FCB2-28C5-8E99-829B96637C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3328E4-ACD8-13F9-0438-7730431FC0D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122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42999C8-4749-5F7C-A55A-1BBBF137103A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so</a:t>
            </a:r>
            <a:r>
              <a:rPr lang="fr-FR">
                <a:ea typeface="Calibri"/>
                <a:cs typeface="Calibri"/>
              </a:rPr>
              <a:t> far.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ED4EE5-854A-6751-79E1-F9DAA02CE3D1}"/>
              </a:ext>
            </a:extLst>
          </p:cNvPr>
          <p:cNvSpPr txBox="1"/>
          <p:nvPr/>
        </p:nvSpPr>
        <p:spPr>
          <a:xfrm>
            <a:off x="769930" y="1712064"/>
            <a:ext cx="699306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Exercice  : Conception d'un système de location de véhicules</a:t>
            </a:r>
          </a:p>
          <a:p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Une agence de location propose des véhicules (voitures et motos) à ses clients.</a:t>
            </a:r>
            <a:endParaRPr lang="fr-FR"/>
          </a:p>
          <a:p>
            <a:r>
              <a:rPr lang="fr-FR" b="1">
                <a:solidFill>
                  <a:srgbClr val="141413"/>
                </a:solidFill>
                <a:ea typeface="+mn-lt"/>
                <a:cs typeface="+mn-lt"/>
              </a:rPr>
              <a:t>Informations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Tous les véhicules ont : immatriculation, marque, tarif journalier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Les voitures ont en plus : nombre de places, type de carburant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Les motos ont en plus : cylindrée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Un client (nom, prénom, </a:t>
            </a:r>
            <a:r>
              <a:rPr lang="fr-FR" err="1">
                <a:solidFill>
                  <a:srgbClr val="141413"/>
                </a:solidFill>
                <a:ea typeface="+mn-lt"/>
                <a:cs typeface="+mn-lt"/>
              </a:rPr>
              <a:t>numPermis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) peut louer plusieurs véhicules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Une location contient : date début, date fin, véhicule loué, client</a:t>
            </a:r>
            <a:endParaRPr lang="fr-FR"/>
          </a:p>
          <a:p>
            <a:r>
              <a:rPr lang="fr-FR" b="1">
                <a:solidFill>
                  <a:srgbClr val="141413"/>
                </a:solidFill>
                <a:ea typeface="+mn-lt"/>
                <a:cs typeface="+mn-lt"/>
              </a:rPr>
              <a:t>Questions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solidFill>
                  <a:srgbClr val="141413"/>
                </a:solidFill>
                <a:ea typeface="+mn-lt"/>
                <a:cs typeface="+mn-lt"/>
              </a:rPr>
              <a:t>Diagramme de classes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Dessinez le diagramme de classes UML avec : </a:t>
            </a:r>
            <a:endParaRPr lang="fr-FR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Les classes et leurs attributs</a:t>
            </a:r>
            <a:endParaRPr lang="fr-FR"/>
          </a:p>
          <a:p>
            <a:pPr marL="742950" lvl="1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Les relations d'héritage</a:t>
            </a:r>
            <a:endParaRPr lang="fr-FR"/>
          </a:p>
          <a:p>
            <a:pPr marL="742950" lvl="1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Les associations avec multiplicités</a:t>
            </a:r>
            <a:endParaRPr lang="fr-FR"/>
          </a:p>
          <a:p>
            <a:pPr marL="742950" lvl="1" indent="-285750">
              <a:buFont typeface="Arial"/>
              <a:buChar char="•"/>
            </a:pP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Indiquez la visibilité des attributs (public, </a:t>
            </a:r>
            <a:r>
              <a:rPr lang="fr-FR" err="1">
                <a:solidFill>
                  <a:srgbClr val="141413"/>
                </a:solidFill>
                <a:ea typeface="+mn-lt"/>
                <a:cs typeface="+mn-lt"/>
              </a:rPr>
              <a:t>protected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err="1">
                <a:solidFill>
                  <a:srgbClr val="141413"/>
                </a:solidFill>
                <a:ea typeface="+mn-lt"/>
                <a:cs typeface="+mn-lt"/>
              </a:rPr>
              <a:t>private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)</a:t>
            </a:r>
            <a:endParaRPr lang="fr-FR"/>
          </a:p>
          <a:p>
            <a:endParaRPr lang="fr-FR">
              <a:solidFill>
                <a:srgbClr val="141413"/>
              </a:solidFill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C530397A-5061-96FD-5A69-A4489FE3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563" y="2211465"/>
            <a:ext cx="3944017" cy="27591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F84B522-65F6-BCA8-3831-B05632086F62}"/>
              </a:ext>
            </a:extLst>
          </p:cNvPr>
          <p:cNvSpPr txBox="1"/>
          <p:nvPr/>
        </p:nvSpPr>
        <p:spPr>
          <a:xfrm>
            <a:off x="9200186" y="5096704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4389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96108-4184-C168-5519-3085BDDC7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18197A-96EF-4592-5D01-F45771DE49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01BE58-D98A-443B-57D0-7BAC618932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123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674E491-5C85-F747-E585-03934054C46A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so</a:t>
            </a:r>
            <a:r>
              <a:rPr lang="fr-FR">
                <a:ea typeface="Calibri"/>
                <a:cs typeface="Calibri"/>
              </a:rPr>
              <a:t> far.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A91461-2403-A064-F26A-671A07260EA5}"/>
              </a:ext>
            </a:extLst>
          </p:cNvPr>
          <p:cNvSpPr txBox="1"/>
          <p:nvPr/>
        </p:nvSpPr>
        <p:spPr>
          <a:xfrm>
            <a:off x="769930" y="1712064"/>
            <a:ext cx="699306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Exercice  : Conception d'un système de location de véhicules</a:t>
            </a:r>
          </a:p>
          <a:p>
            <a:endParaRPr lang="fr-FR">
              <a:solidFill>
                <a:srgbClr val="141413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Écrivez la classe </a:t>
            </a:r>
            <a:r>
              <a:rPr lang="fr-FR" err="1">
                <a:solidFill>
                  <a:srgbClr val="141413"/>
                </a:solidFill>
                <a:latin typeface="Consolas"/>
                <a:ea typeface="Calibri"/>
                <a:cs typeface="Calibri"/>
              </a:rPr>
              <a:t>Vehicule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 et la classe </a:t>
            </a:r>
            <a:r>
              <a:rPr lang="fr-FR">
                <a:solidFill>
                  <a:srgbClr val="141413"/>
                </a:solidFill>
                <a:latin typeface="Consolas"/>
                <a:ea typeface="Calibri"/>
                <a:cs typeface="Calibri"/>
              </a:rPr>
              <a:t>Voiture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 :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endParaRPr lang="fr-FR">
              <a:solidFill>
                <a:srgbClr val="141413"/>
              </a:solidFill>
              <a:ea typeface="Calibri"/>
              <a:cs typeface="Calibri"/>
            </a:endParaRPr>
          </a:p>
          <a:p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 </a:t>
            </a:r>
            <a:r>
              <a:rPr lang="fr-FR" i="1">
                <a:solidFill>
                  <a:srgbClr val="A0A1A7"/>
                </a:solidFill>
                <a:latin typeface="Consolas"/>
                <a:ea typeface="Calibri"/>
                <a:cs typeface="Calibri"/>
              </a:rPr>
              <a:t>// Complétez avec attributs, constructeur et une méthode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
   </a:t>
            </a:r>
            <a:r>
              <a:rPr lang="fr-FR">
                <a:solidFill>
                  <a:srgbClr val="A626A4"/>
                </a:solidFill>
                <a:latin typeface="Consolas"/>
                <a:ea typeface="Calibri"/>
                <a:cs typeface="Calibri"/>
              </a:rPr>
              <a:t>public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</a:t>
            </a:r>
            <a:r>
              <a:rPr lang="fr-FR">
                <a:solidFill>
                  <a:srgbClr val="A626A4"/>
                </a:solidFill>
                <a:latin typeface="Consolas"/>
                <a:ea typeface="Calibri"/>
                <a:cs typeface="Calibri"/>
              </a:rPr>
              <a:t>class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</a:t>
            </a:r>
            <a:r>
              <a:rPr lang="fr-FR" err="1">
                <a:solidFill>
                  <a:srgbClr val="B76B01"/>
                </a:solidFill>
                <a:latin typeface="Consolas"/>
                <a:ea typeface="Calibri"/>
                <a:cs typeface="Calibri"/>
              </a:rPr>
              <a:t>Vehicule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{
   }
   </a:t>
            </a:r>
            <a:r>
              <a:rPr lang="fr-FR">
                <a:solidFill>
                  <a:srgbClr val="A626A4"/>
                </a:solidFill>
                <a:latin typeface="Consolas"/>
                <a:ea typeface="Calibri"/>
                <a:cs typeface="Calibri"/>
              </a:rPr>
              <a:t>public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</a:t>
            </a:r>
            <a:r>
              <a:rPr lang="fr-FR">
                <a:solidFill>
                  <a:srgbClr val="A626A4"/>
                </a:solidFill>
                <a:latin typeface="Consolas"/>
                <a:ea typeface="Calibri"/>
                <a:cs typeface="Calibri"/>
              </a:rPr>
              <a:t>class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</a:t>
            </a:r>
            <a:r>
              <a:rPr lang="fr-FR">
                <a:solidFill>
                  <a:srgbClr val="B76B01"/>
                </a:solidFill>
                <a:latin typeface="Consolas"/>
                <a:ea typeface="Calibri"/>
                <a:cs typeface="Calibri"/>
              </a:rPr>
              <a:t>Voiture</a:t>
            </a:r>
            <a:r>
              <a:rPr lang="fr-FR">
                <a:solidFill>
                  <a:srgbClr val="383A42"/>
                </a:solidFill>
                <a:latin typeface="Consolas"/>
                <a:ea typeface="Calibri"/>
                <a:cs typeface="Calibri"/>
              </a:rPr>
              <a:t> ... {
   }</a:t>
            </a:r>
            <a:endParaRPr lang="fr-FR"/>
          </a:p>
          <a:p>
            <a:endParaRPr lang="fr-FR">
              <a:solidFill>
                <a:srgbClr val="141413"/>
              </a:solidFill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253F758A-7489-CB5F-6A0B-9A6D5C2A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563" y="2211465"/>
            <a:ext cx="3944017" cy="27591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46DF054-1551-F2BE-BB0B-9669C18B130D}"/>
              </a:ext>
            </a:extLst>
          </p:cNvPr>
          <p:cNvSpPr txBox="1"/>
          <p:nvPr/>
        </p:nvSpPr>
        <p:spPr>
          <a:xfrm>
            <a:off x="9200186" y="5096704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977860-30C5-528E-A923-44DDD5199C66}"/>
              </a:ext>
            </a:extLst>
          </p:cNvPr>
          <p:cNvSpPr txBox="1"/>
          <p:nvPr/>
        </p:nvSpPr>
        <p:spPr>
          <a:xfrm>
            <a:off x="895486" y="5690396"/>
            <a:ext cx="109783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000000"/>
                </a:solidFill>
                <a:ea typeface="+mn-lt"/>
                <a:cs typeface="+mn-lt"/>
              </a:rPr>
              <a:t>Proposez une méthode </a:t>
            </a:r>
            <a:r>
              <a:rPr lang="fr-FR" err="1">
                <a:solidFill>
                  <a:srgbClr val="000000"/>
                </a:solidFill>
                <a:latin typeface="Consolas"/>
              </a:rPr>
              <a:t>calculerPrixTotal</a:t>
            </a:r>
            <a:r>
              <a:rPr lang="fr-FR">
                <a:solidFill>
                  <a:srgbClr val="000000"/>
                </a:solidFill>
                <a:latin typeface="Consolas"/>
              </a:rPr>
              <a:t>(</a:t>
            </a:r>
            <a:r>
              <a:rPr lang="fr-FR" err="1">
                <a:solidFill>
                  <a:srgbClr val="000000"/>
                </a:solidFill>
                <a:latin typeface="Consolas"/>
              </a:rPr>
              <a:t>int</a:t>
            </a:r>
            <a:r>
              <a:rPr lang="fr-FR">
                <a:solidFill>
                  <a:srgbClr val="000000"/>
                </a:solidFill>
                <a:latin typeface="Consolas"/>
              </a:rPr>
              <a:t> </a:t>
            </a:r>
            <a:r>
              <a:rPr lang="fr-FR" err="1">
                <a:solidFill>
                  <a:srgbClr val="000000"/>
                </a:solidFill>
                <a:latin typeface="Consolas"/>
              </a:rPr>
              <a:t>nbJours</a:t>
            </a:r>
            <a:r>
              <a:rPr lang="fr-FR">
                <a:solidFill>
                  <a:srgbClr val="000000"/>
                </a:solidFill>
                <a:latin typeface="Consolas"/>
              </a:rPr>
              <a:t>)</a:t>
            </a:r>
            <a:r>
              <a:rPr lang="fr-FR">
                <a:solidFill>
                  <a:srgbClr val="000000"/>
                </a:solidFill>
                <a:ea typeface="+mn-lt"/>
                <a:cs typeface="+mn-lt"/>
              </a:rPr>
              <a:t> qui pourrait être redéfinie dans les sous-classes (les motos ont 10% de réduction pour les locations &gt; 7 jours).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5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D3887-D7EB-E204-F182-530FA3D2F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A031D0-0AD6-2D0D-334C-1B3382A907E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2A5168-5B2A-A615-D1C4-4C4E5BD92E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124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9F7792F9-F23E-5530-A705-F7E051F4CBBD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unraveled</a:t>
            </a:r>
            <a:r>
              <a:rPr lang="fr-FR">
                <a:ea typeface="Calibri"/>
                <a:cs typeface="Calibri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C9B3E-16EF-52AB-A867-838951100635}"/>
              </a:ext>
            </a:extLst>
          </p:cNvPr>
          <p:cNvSpPr txBox="1"/>
          <p:nvPr/>
        </p:nvSpPr>
        <p:spPr>
          <a:xfrm>
            <a:off x="393520" y="1574353"/>
            <a:ext cx="5046756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public class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Vehicule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{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private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String immatriculation;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private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String marque;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protected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double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tarifJournalier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;  //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protected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pour accès dans sous-classes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public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Vehicule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(String immatriculation, String marque, double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tarifJournalier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) {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 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this.immatriculation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= immatriculation;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 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this.marque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= marque;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    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this.tarifJournalier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=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tarifJournalier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}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public double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calculerPrixTotal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(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int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nbJours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) {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     return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nbJours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*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tarifJournalier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}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</a:t>
            </a:r>
            <a:endParaRPr lang="fr-FR" sz="16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8E5673-F18D-B3FF-4FBA-D62F72B5E56A}"/>
              </a:ext>
            </a:extLst>
          </p:cNvPr>
          <p:cNvSpPr txBox="1"/>
          <p:nvPr/>
        </p:nvSpPr>
        <p:spPr>
          <a:xfrm>
            <a:off x="5593264" y="-367"/>
            <a:ext cx="6424668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Calibri"/>
                <a:cs typeface="Calibri"/>
              </a:rPr>
              <a:t>    public String </a:t>
            </a:r>
            <a:r>
              <a:rPr lang="fr-FR" sz="1600" err="1">
                <a:ea typeface="Calibri"/>
                <a:cs typeface="Calibri"/>
              </a:rPr>
              <a:t>getImmatriculation</a:t>
            </a:r>
            <a:r>
              <a:rPr lang="fr-FR" sz="1600">
                <a:ea typeface="Calibri"/>
                <a:cs typeface="Calibri"/>
              </a:rPr>
              <a:t>() {</a:t>
            </a:r>
          </a:p>
          <a:p>
            <a:r>
              <a:rPr lang="fr-FR" sz="1600">
                <a:ea typeface="Calibri"/>
                <a:cs typeface="Calibri"/>
              </a:rPr>
              <a:t>        return immatriculation;</a:t>
            </a:r>
          </a:p>
          <a:p>
            <a:r>
              <a:rPr lang="fr-FR" sz="1600">
                <a:ea typeface="Calibri"/>
                <a:cs typeface="Calibri"/>
              </a:rPr>
              <a:t>    }</a:t>
            </a:r>
          </a:p>
          <a:p>
            <a:r>
              <a:rPr lang="fr-FR" sz="1600">
                <a:ea typeface="Calibri"/>
                <a:cs typeface="Calibri"/>
              </a:rPr>
              <a:t>    public double </a:t>
            </a:r>
            <a:r>
              <a:rPr lang="fr-FR" sz="1600" err="1">
                <a:ea typeface="Calibri"/>
                <a:cs typeface="Calibri"/>
              </a:rPr>
              <a:t>getTarifJournalier</a:t>
            </a:r>
            <a:r>
              <a:rPr lang="fr-FR" sz="1600">
                <a:ea typeface="Calibri"/>
                <a:cs typeface="Calibri"/>
              </a:rPr>
              <a:t>() {</a:t>
            </a:r>
          </a:p>
          <a:p>
            <a:r>
              <a:rPr lang="fr-FR" sz="1600">
                <a:ea typeface="Calibri"/>
                <a:cs typeface="Calibri"/>
              </a:rPr>
              <a:t>        return </a:t>
            </a:r>
            <a:r>
              <a:rPr lang="fr-FR" sz="1600" err="1">
                <a:ea typeface="Calibri"/>
                <a:cs typeface="Calibri"/>
              </a:rPr>
              <a:t>tarifJournalier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 }</a:t>
            </a:r>
          </a:p>
          <a:p>
            <a:r>
              <a:rPr lang="fr-FR" sz="1600">
                <a:ea typeface="Calibri"/>
                <a:cs typeface="Calibri"/>
              </a:rPr>
              <a:t>}</a:t>
            </a:r>
          </a:p>
          <a:p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Calibri"/>
                <a:cs typeface="Calibri"/>
              </a:rPr>
              <a:t>public class Voiture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Vehicule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private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int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nbPlaces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private</a:t>
            </a:r>
            <a:r>
              <a:rPr lang="fr-FR" sz="1600">
                <a:ea typeface="Calibri"/>
                <a:cs typeface="Calibri"/>
              </a:rPr>
              <a:t> String </a:t>
            </a:r>
            <a:r>
              <a:rPr lang="fr-FR" sz="1600" err="1">
                <a:ea typeface="Calibri"/>
                <a:cs typeface="Calibri"/>
              </a:rPr>
              <a:t>typeCarburant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 </a:t>
            </a:r>
          </a:p>
          <a:p>
            <a:r>
              <a:rPr lang="fr-FR" sz="1600">
                <a:ea typeface="Calibri"/>
                <a:cs typeface="Calibri"/>
              </a:rPr>
              <a:t>    public Voiture(String immatriculation, String marque, double </a:t>
            </a:r>
            <a:r>
              <a:rPr lang="fr-FR" sz="1600" err="1">
                <a:ea typeface="Calibri"/>
                <a:cs typeface="Calibri"/>
              </a:rPr>
              <a:t>tarifJournalier</a:t>
            </a:r>
            <a:r>
              <a:rPr lang="fr-FR" sz="1600">
                <a:ea typeface="Calibri"/>
                <a:cs typeface="Calibri"/>
              </a:rPr>
              <a:t>, </a:t>
            </a:r>
            <a:r>
              <a:rPr lang="fr-FR" sz="1600" err="1">
                <a:ea typeface="Calibri"/>
                <a:cs typeface="Calibri"/>
              </a:rPr>
              <a:t>int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nbPlaces</a:t>
            </a:r>
            <a:r>
              <a:rPr lang="fr-FR" sz="1600">
                <a:ea typeface="Calibri"/>
                <a:cs typeface="Calibri"/>
              </a:rPr>
              <a:t>, String </a:t>
            </a:r>
            <a:r>
              <a:rPr lang="fr-FR" sz="1600" err="1">
                <a:ea typeface="Calibri"/>
                <a:cs typeface="Calibri"/>
              </a:rPr>
              <a:t>typeCarburant</a:t>
            </a:r>
            <a:r>
              <a:rPr lang="fr-FR" sz="1600">
                <a:ea typeface="Calibri"/>
                <a:cs typeface="Calibri"/>
              </a:rPr>
              <a:t>) {</a:t>
            </a:r>
          </a:p>
          <a:p>
            <a:r>
              <a:rPr lang="fr-FR" sz="1600">
                <a:ea typeface="Calibri"/>
                <a:cs typeface="Calibri"/>
              </a:rPr>
              <a:t>        super(immatriculation, marque, </a:t>
            </a:r>
            <a:r>
              <a:rPr lang="fr-FR" sz="1600" err="1">
                <a:ea typeface="Calibri"/>
                <a:cs typeface="Calibri"/>
              </a:rPr>
              <a:t>tarifJournalier</a:t>
            </a:r>
            <a:r>
              <a:rPr lang="fr-FR" sz="1600">
                <a:ea typeface="Calibri"/>
                <a:cs typeface="Calibri"/>
              </a:rPr>
              <a:t>);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this.nbPlaces</a:t>
            </a:r>
            <a:r>
              <a:rPr lang="fr-FR" sz="1600">
                <a:ea typeface="Calibri"/>
                <a:cs typeface="Calibri"/>
              </a:rPr>
              <a:t> = </a:t>
            </a:r>
            <a:r>
              <a:rPr lang="fr-FR" sz="1600" err="1">
                <a:ea typeface="Calibri"/>
                <a:cs typeface="Calibri"/>
              </a:rPr>
              <a:t>nbPlaces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this.typeCarburant</a:t>
            </a:r>
            <a:r>
              <a:rPr lang="fr-FR" sz="1600">
                <a:ea typeface="Calibri"/>
                <a:cs typeface="Calibri"/>
              </a:rPr>
              <a:t> = </a:t>
            </a:r>
            <a:r>
              <a:rPr lang="fr-FR" sz="1600" err="1">
                <a:ea typeface="Calibri"/>
                <a:cs typeface="Calibri"/>
              </a:rPr>
              <a:t>typeCarburant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 }</a:t>
            </a:r>
          </a:p>
          <a:p>
            <a:r>
              <a:rPr lang="fr-FR" sz="1600">
                <a:ea typeface="Calibri"/>
                <a:cs typeface="Calibri"/>
              </a:rPr>
              <a:t>    </a:t>
            </a:r>
          </a:p>
          <a:p>
            <a:r>
              <a:rPr lang="fr-FR" sz="1600">
                <a:ea typeface="Calibri"/>
                <a:cs typeface="Calibri"/>
              </a:rPr>
              <a:t>    public </a:t>
            </a:r>
            <a:r>
              <a:rPr lang="fr-FR" sz="1600" err="1">
                <a:ea typeface="Calibri"/>
                <a:cs typeface="Calibri"/>
              </a:rPr>
              <a:t>int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getNbPlaces</a:t>
            </a:r>
            <a:r>
              <a:rPr lang="fr-FR" sz="1600">
                <a:ea typeface="Calibri"/>
                <a:cs typeface="Calibri"/>
              </a:rPr>
              <a:t>() {</a:t>
            </a:r>
          </a:p>
          <a:p>
            <a:r>
              <a:rPr lang="fr-FR" sz="1600">
                <a:ea typeface="Calibri"/>
                <a:cs typeface="Calibri"/>
              </a:rPr>
              <a:t>        return </a:t>
            </a:r>
            <a:r>
              <a:rPr lang="fr-FR" sz="1600" err="1">
                <a:ea typeface="Calibri"/>
                <a:cs typeface="Calibri"/>
              </a:rPr>
              <a:t>nbPlaces</a:t>
            </a:r>
            <a:r>
              <a:rPr lang="fr-FR" sz="1600">
                <a:ea typeface="Calibri"/>
                <a:cs typeface="Calibri"/>
              </a:rPr>
              <a:t>;</a:t>
            </a:r>
          </a:p>
          <a:p>
            <a:r>
              <a:rPr lang="fr-FR" sz="1600">
                <a:ea typeface="Calibri"/>
                <a:cs typeface="Calibri"/>
              </a:rPr>
              <a:t>    }</a:t>
            </a:r>
          </a:p>
          <a:p>
            <a:r>
              <a:rPr lang="fr-FR" sz="1600">
                <a:ea typeface="Calibri"/>
                <a:cs typeface="Calibri"/>
              </a:rPr>
              <a:t>    </a:t>
            </a:r>
          </a:p>
          <a:p>
            <a:r>
              <a:rPr lang="fr-FR" sz="1600">
                <a:ea typeface="Calibri"/>
                <a:cs typeface="Calibri"/>
              </a:rPr>
              <a:t>    public String </a:t>
            </a:r>
            <a:r>
              <a:rPr lang="fr-FR" sz="1600" err="1">
                <a:ea typeface="Calibri"/>
                <a:cs typeface="Calibri"/>
              </a:rPr>
              <a:t>getTypeCarburant</a:t>
            </a:r>
            <a:r>
              <a:rPr lang="fr-FR" sz="1600">
                <a:ea typeface="Calibri"/>
                <a:cs typeface="Calibri"/>
              </a:rPr>
              <a:t>() {</a:t>
            </a:r>
          </a:p>
          <a:p>
            <a:r>
              <a:rPr lang="fr-FR" sz="1600">
                <a:ea typeface="Calibri"/>
                <a:cs typeface="Calibri"/>
              </a:rPr>
              <a:t>        return </a:t>
            </a:r>
            <a:r>
              <a:rPr lang="fr-FR" sz="1600" err="1">
                <a:ea typeface="Calibri"/>
                <a:cs typeface="Calibri"/>
              </a:rPr>
              <a:t>typeCarburant</a:t>
            </a:r>
            <a:r>
              <a:rPr lang="fr-FR" sz="1600">
                <a:ea typeface="Calibri"/>
                <a:cs typeface="Calibri"/>
              </a:rPr>
              <a:t>;   }}</a:t>
            </a:r>
          </a:p>
          <a:p>
            <a:endParaRPr lang="fr-FR" sz="1600">
              <a:ea typeface="Calibri"/>
              <a:cs typeface="Calibri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11D3F9A-E6F9-BF24-1734-DFF775047FD0}"/>
              </a:ext>
            </a:extLst>
          </p:cNvPr>
          <p:cNvCxnSpPr/>
          <p:nvPr/>
        </p:nvCxnSpPr>
        <p:spPr>
          <a:xfrm>
            <a:off x="5471160" y="274319"/>
            <a:ext cx="45720" cy="630935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1093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C73B-5C23-C6EC-78FE-24D17AC0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3BB601-6BF7-E4D2-D192-C0218BE934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695558-43AF-E403-289E-13E78997F5E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125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4D02C7A3-4B29-AEE7-C6A4-33257333D128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unraveled</a:t>
            </a:r>
            <a:r>
              <a:rPr lang="fr-FR">
                <a:ea typeface="Calibri"/>
                <a:cs typeface="Calibri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80B792-D993-98DC-BD10-A20C2DFFAA06}"/>
              </a:ext>
            </a:extLst>
          </p:cNvPr>
          <p:cNvSpPr txBox="1"/>
          <p:nvPr/>
        </p:nvSpPr>
        <p:spPr>
          <a:xfrm>
            <a:off x="393520" y="1574353"/>
            <a:ext cx="5046756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600">
              <a:ea typeface="Calibri"/>
              <a:cs typeface="Calibri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// Dans la classe Moto (redéfinition)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@Override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public double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calculerPrixTotal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(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int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nbJours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) {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double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prixBase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=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super.calculerPrixTotal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(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nbJours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);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if (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nbJours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&gt; 7) {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     return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prixBase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 * 0.9;  // 10% de réduction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}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    return </a:t>
            </a:r>
            <a:r>
              <a:rPr lang="fr-FR" sz="1600" err="1">
                <a:solidFill>
                  <a:srgbClr val="035077"/>
                </a:solidFill>
                <a:ea typeface="+mn-lt"/>
                <a:cs typeface="+mn-lt"/>
              </a:rPr>
              <a:t>prixBase</a:t>
            </a:r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;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600">
                <a:solidFill>
                  <a:srgbClr val="035077"/>
                </a:solidFill>
                <a:ea typeface="+mn-lt"/>
                <a:cs typeface="+mn-lt"/>
              </a:rPr>
              <a:t>}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endParaRPr lang="fr-FR">
              <a:solidFill>
                <a:srgbClr val="035077"/>
              </a:solidFill>
              <a:ea typeface="+mn-lt"/>
              <a:cs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3DF8BF-788F-E3CD-CD4D-A2F8DF70E935}"/>
              </a:ext>
            </a:extLst>
          </p:cNvPr>
          <p:cNvSpPr txBox="1"/>
          <p:nvPr/>
        </p:nvSpPr>
        <p:spPr>
          <a:xfrm>
            <a:off x="5571493" y="1578061"/>
            <a:ext cx="644643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Calibri"/>
                <a:cs typeface="Calibri"/>
              </a:rPr>
              <a:t>    // Utilisation polymorphe</a:t>
            </a:r>
          </a:p>
          <a:p>
            <a:r>
              <a:rPr lang="fr-FR" sz="1600">
                <a:ea typeface="Calibri"/>
                <a:cs typeface="Calibri"/>
              </a:rPr>
              <a:t>public class </a:t>
            </a:r>
            <a:r>
              <a:rPr lang="fr-FR" sz="1600" err="1">
                <a:ea typeface="Calibri"/>
                <a:cs typeface="Calibri"/>
              </a:rPr>
              <a:t>TestLocation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r>
              <a:rPr lang="fr-FR" sz="1600">
                <a:ea typeface="Calibri"/>
                <a:cs typeface="Calibri"/>
              </a:rPr>
              <a:t>    public </a:t>
            </a:r>
            <a:r>
              <a:rPr lang="fr-FR" sz="1600" err="1">
                <a:ea typeface="Calibri"/>
                <a:cs typeface="Calibri"/>
              </a:rPr>
              <a:t>static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main(String[] args) {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Vehicule</a:t>
            </a:r>
            <a:r>
              <a:rPr lang="fr-FR" sz="1600">
                <a:ea typeface="Calibri"/>
                <a:cs typeface="Calibri"/>
              </a:rPr>
              <a:t> v1 = new Voiture("AB-123-CD", "Peugeot", 50.0, 5, "Essence");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Vehicule</a:t>
            </a:r>
            <a:r>
              <a:rPr lang="fr-FR" sz="1600">
                <a:ea typeface="Calibri"/>
                <a:cs typeface="Calibri"/>
              </a:rPr>
              <a:t> v2 = new Moto("EF-456-GH", "Honda", 30.0, 750);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</a:p>
          <a:p>
            <a:r>
              <a:rPr lang="fr-FR" sz="1600">
                <a:ea typeface="Calibri"/>
                <a:cs typeface="Calibri"/>
              </a:rPr>
              <a:t>        // Même méthode, comportements différents selon le type réel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System.out.println</a:t>
            </a:r>
            <a:r>
              <a:rPr lang="fr-FR" sz="1600">
                <a:ea typeface="Calibri"/>
                <a:cs typeface="Calibri"/>
              </a:rPr>
              <a:t>("Prix voiture 10 jours: " + v1.calculerPrixTotal(10));  // 500€</a:t>
            </a:r>
          </a:p>
          <a:p>
            <a:r>
              <a:rPr lang="fr-FR" sz="1600">
                <a:ea typeface="Calibri"/>
                <a:cs typeface="Calibri"/>
              </a:rPr>
              <a:t>        </a:t>
            </a:r>
            <a:r>
              <a:rPr lang="fr-FR" sz="1600" err="1">
                <a:ea typeface="Calibri"/>
                <a:cs typeface="Calibri"/>
              </a:rPr>
              <a:t>System.out.println</a:t>
            </a:r>
            <a:r>
              <a:rPr lang="fr-FR" sz="1600">
                <a:ea typeface="Calibri"/>
                <a:cs typeface="Calibri"/>
              </a:rPr>
              <a:t>("Prix moto 10 jours: " + v2.calculerPrixTotal(10));     // 270€ (avec réduction)</a:t>
            </a:r>
          </a:p>
          <a:p>
            <a:r>
              <a:rPr lang="fr-FR" sz="1600">
                <a:ea typeface="Calibri"/>
                <a:cs typeface="Calibri"/>
              </a:rPr>
              <a:t>    }</a:t>
            </a:r>
          </a:p>
          <a:p>
            <a:r>
              <a:rPr lang="fr-FR" sz="1600">
                <a:ea typeface="Calibri"/>
                <a:cs typeface="Calibri"/>
              </a:rPr>
              <a:t>}</a:t>
            </a:r>
          </a:p>
          <a:p>
            <a:endParaRPr lang="fr-FR" sz="1600">
              <a:ea typeface="Calibri"/>
              <a:cs typeface="Calibri"/>
            </a:endParaRPr>
          </a:p>
          <a:p>
            <a:endParaRPr lang="fr-FR" sz="1600">
              <a:ea typeface="Calibri"/>
              <a:cs typeface="Calibri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E12AB27-8465-AE6A-C7A4-6E071DDB2598}"/>
              </a:ext>
            </a:extLst>
          </p:cNvPr>
          <p:cNvCxnSpPr/>
          <p:nvPr/>
        </p:nvCxnSpPr>
        <p:spPr>
          <a:xfrm>
            <a:off x="5471160" y="274319"/>
            <a:ext cx="45720" cy="630935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142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1415-4BD3-A009-4FC9-568BAEC7F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441E4EA-44A7-42BE-E6FB-4009BE8DD86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  <a:t>Le diagramme d'activités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F2FE0512-0259-3943-F0A8-25BA4E976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126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0D0DDB9-5283-1C75-79CC-18C9B39C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2491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6E9A-4C93-E401-C681-B2CBC64B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F7F3C65-76F5-7910-1380-5A05EAC6FED1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définition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C510D9-C43B-190F-8166-D472230D45AE}"/>
              </a:ext>
            </a:extLst>
          </p:cNvPr>
          <p:cNvSpPr txBox="1"/>
          <p:nvPr/>
        </p:nvSpPr>
        <p:spPr>
          <a:xfrm>
            <a:off x="2018380" y="1336623"/>
            <a:ext cx="32919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Voilà à quoi cela ressemble</a:t>
            </a:r>
          </a:p>
        </p:txBody>
      </p:sp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A11B775-275C-4067-EA6F-42AFC6C4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17" y="1048367"/>
            <a:ext cx="4871218" cy="58070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175893-9BE6-3CA7-B664-5812D49C1852}"/>
              </a:ext>
            </a:extLst>
          </p:cNvPr>
          <p:cNvSpPr txBox="1"/>
          <p:nvPr/>
        </p:nvSpPr>
        <p:spPr>
          <a:xfrm>
            <a:off x="9167003" y="5462015"/>
            <a:ext cx="27650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ea typeface="+mn-lt"/>
                <a:cs typeface="+mn-lt"/>
              </a:rPr>
              <a:t>https://fidlerkatherynees.blogspot.com/2021/12/uml-activity-diagram-control-flow.html</a:t>
            </a:r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4029457295"/>
      </p:ext>
    </p:extLst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6027-8873-BA46-CB1C-1C93941D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C852D61-C53D-2378-C216-7CFE79896E51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définition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15D782-8F91-C29A-00D3-3B0CC513B529}"/>
              </a:ext>
            </a:extLst>
          </p:cNvPr>
          <p:cNvSpPr txBox="1"/>
          <p:nvPr/>
        </p:nvSpPr>
        <p:spPr>
          <a:xfrm>
            <a:off x="597348" y="1512711"/>
            <a:ext cx="10868138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Représentation graphique du workflow d'activités séquentielles et parallèles avec support pour les décisions et itérations.</a:t>
            </a:r>
          </a:p>
          <a:p>
            <a:pPr algn="ctr"/>
            <a:endParaRPr lang="fr-FR" sz="2000" b="1">
              <a:solidFill>
                <a:schemeClr val="tx2"/>
              </a:solidFill>
              <a:latin typeface="Tahoma (Corps)"/>
              <a:ea typeface="Calibri"/>
              <a:cs typeface="Calibri"/>
            </a:endParaRPr>
          </a:p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Analogie</a:t>
            </a:r>
            <a:endParaRPr lang="fr-FR">
              <a:solidFill>
                <a:schemeClr val="tx2"/>
              </a:solidFill>
              <a:latin typeface="Tahoma (Corps)"/>
              <a:ea typeface="Calibri" panose="020F0502020204030204"/>
              <a:cs typeface="Calibri" panose="020F0502020204030204"/>
            </a:endParaRPr>
          </a:p>
          <a:p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Similaire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à un organigramme (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flowchart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) mais avec des capacités étendues pour la modélisation parallèle et la synchronisation.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Principaux Objectifs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Modéliser la logique métier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Décrire les workflows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Documenter les processus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Analyser les cas d'utilisation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Représenter les algorithmes</a:t>
            </a:r>
          </a:p>
          <a:p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38332"/>
      </p:ext>
    </p:extLst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C049-1BE8-D5CB-CD0E-48440403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B84A08F-131D-7064-05B2-47C065D7B883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CD6C16-765C-9BBE-962A-243E8050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847" y="1979151"/>
            <a:ext cx="390525" cy="2857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D39638-17A9-CBAC-D8E0-75FAD71F0DAD}"/>
              </a:ext>
            </a:extLst>
          </p:cNvPr>
          <p:cNvSpPr txBox="1"/>
          <p:nvPr/>
        </p:nvSpPr>
        <p:spPr>
          <a:xfrm>
            <a:off x="4427214" y="2301501"/>
            <a:ext cx="8336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Début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507982-8E18-5CA7-BE7A-344ACCA8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921" y="1979151"/>
            <a:ext cx="390525" cy="2857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F6120F-4C90-0602-4F14-5696374EBCC6}"/>
              </a:ext>
            </a:extLst>
          </p:cNvPr>
          <p:cNvSpPr txBox="1"/>
          <p:nvPr/>
        </p:nvSpPr>
        <p:spPr>
          <a:xfrm>
            <a:off x="5510539" y="2292318"/>
            <a:ext cx="5122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Fin</a:t>
            </a:r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53BCC6-9247-AA1C-589A-F21A4132F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787" y="2015874"/>
            <a:ext cx="390525" cy="285750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7F47E29-5DEE-4E7A-303C-EC13CE006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85FBE9-C631-539B-9BB7-CBBD270BBDF9}"/>
              </a:ext>
            </a:extLst>
          </p:cNvPr>
          <p:cNvSpPr txBox="1"/>
          <p:nvPr/>
        </p:nvSpPr>
        <p:spPr>
          <a:xfrm>
            <a:off x="6456153" y="2301497"/>
            <a:ext cx="8336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Action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6ABA8F-D13E-FFCC-B961-B37245E43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913" y="3006285"/>
            <a:ext cx="304800" cy="2762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9FE752B-D656-EF47-F98C-3D8CBC45FDD7}"/>
              </a:ext>
            </a:extLst>
          </p:cNvPr>
          <p:cNvSpPr txBox="1"/>
          <p:nvPr/>
        </p:nvSpPr>
        <p:spPr>
          <a:xfrm>
            <a:off x="5189213" y="3293017"/>
            <a:ext cx="1154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Fin de flux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E39A37-99A9-6A3E-E9EC-65E6588F5F59}"/>
              </a:ext>
            </a:extLst>
          </p:cNvPr>
          <p:cNvSpPr txBox="1"/>
          <p:nvPr/>
        </p:nvSpPr>
        <p:spPr>
          <a:xfrm>
            <a:off x="3806990" y="4131174"/>
            <a:ext cx="75538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Règle importante :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Un diagramme doit avoir exactement un nœud initial, mais peut avoir plusieurs nœuds finaux.</a:t>
            </a:r>
            <a:endParaRPr lang="fr-FR"/>
          </a:p>
        </p:txBody>
      </p:sp>
      <p:pic>
        <p:nvPicPr>
          <p:cNvPr id="13" name="Image 1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D0364F4-68A1-B4A1-653D-F1FF09EE8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933" y="1795347"/>
            <a:ext cx="2438400" cy="7334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2531CB-2377-D0F1-2849-0594E1DA3AFF}"/>
              </a:ext>
            </a:extLst>
          </p:cNvPr>
          <p:cNvSpPr txBox="1"/>
          <p:nvPr/>
        </p:nvSpPr>
        <p:spPr>
          <a:xfrm>
            <a:off x="7429309" y="2558559"/>
            <a:ext cx="27340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Transition ("control flow") entre deux actions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33548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>
            <a:extLst>
              <a:ext uri="{FF2B5EF4-FFF2-40B4-BE49-F238E27FC236}">
                <a16:creationId xmlns:a16="http://schemas.microsoft.com/office/drawing/2014/main" id="{1FF44EF1-0399-84C0-1571-055575BA49E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92488" y="2205039"/>
            <a:ext cx="7772400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classes</a:t>
            </a:r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3DFC2CF0-5905-7916-2708-AF0737A8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4FC61-238E-492E-BC17-7B02B1DC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EEEED14-EEBE-E31B-8D76-B97BA7DE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47AD473-36AB-30AF-A2A5-A29F9091085E}"/>
              </a:ext>
            </a:extLst>
          </p:cNvPr>
          <p:cNvSpPr txBox="1"/>
          <p:nvPr/>
        </p:nvSpPr>
        <p:spPr>
          <a:xfrm>
            <a:off x="4726718" y="1719955"/>
            <a:ext cx="6351223" cy="43858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578"/>
                </a:solidFill>
              </a:rPr>
              <a:t>Nœud de Décision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Losange (diamant)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Une entrée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Plusieurs sorties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Conditions exclusives</a:t>
            </a:r>
            <a:endParaRPr lang="fr-FR"/>
          </a:p>
          <a:p>
            <a:endParaRPr lang="fr-FR" sz="1500">
              <a:solidFill>
                <a:srgbClr val="333333"/>
              </a:solidFill>
            </a:endParaRPr>
          </a:p>
          <a:p>
            <a:r>
              <a:rPr lang="fr-FR" b="1">
                <a:solidFill>
                  <a:srgbClr val="004578"/>
                </a:solidFill>
              </a:rPr>
              <a:t>Nœud de Fusion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Même symbole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Plusieurs entrées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Une sortie</a:t>
            </a:r>
            <a:endParaRPr lang="fr-FR"/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r>
              <a:rPr lang="fr-FR" sz="1500" b="1">
                <a:solidFill>
                  <a:srgbClr val="333333"/>
                </a:solidFill>
                <a:ea typeface="+mn-lt"/>
                <a:cs typeface="+mn-lt"/>
              </a:rPr>
              <a:t>Comportement : OU logique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Plusieurs entrées → Une sortie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N'attend PAS 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toutes les entrées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Dès </a:t>
            </a: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qu'UN </a:t>
            </a:r>
            <a:r>
              <a:rPr lang="fr-FR" sz="1500" u="sng" err="1">
                <a:solidFill>
                  <a:srgbClr val="333333"/>
                </a:solidFill>
                <a:ea typeface="+mn-lt"/>
                <a:cs typeface="+mn-lt"/>
              </a:rPr>
              <a:t>token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arrive, il passe immédiatement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Rassemble des chemins alternatifs (qui s'excluent mutuellement)</a:t>
            </a:r>
            <a:endParaRPr lang="fr-FR"/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4" name="Image 13" descr="Une image contenant capture d’écran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9B56787B-26AF-A078-9476-F6A92BEC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855" y="1296662"/>
            <a:ext cx="2667230" cy="394335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F65D51B-6E72-B7D3-1347-79A40FEF7D7D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146671489"/>
      </p:ext>
    </p:extLst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CAA4-93B6-3AD1-676C-02E66995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DE8CFBC-5C22-5960-9D87-DBE56A52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09ED25-8DB6-A5EC-3DAD-651FF15F1269}"/>
              </a:ext>
            </a:extLst>
          </p:cNvPr>
          <p:cNvSpPr txBox="1"/>
          <p:nvPr/>
        </p:nvSpPr>
        <p:spPr>
          <a:xfrm>
            <a:off x="4543104" y="1719955"/>
            <a:ext cx="65348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578"/>
                </a:solidFill>
                <a:ea typeface="Calibri"/>
                <a:cs typeface="Calibri"/>
              </a:rPr>
              <a:t>Fork (divergence)</a:t>
            </a:r>
            <a:endParaRPr lang="fr-FR" b="1">
              <a:solidFill>
                <a:srgbClr val="004578"/>
              </a:solidFill>
            </a:endParaRPr>
          </a:p>
          <a:p>
            <a:r>
              <a:rPr lang="fr-FR" sz="1500">
                <a:solidFill>
                  <a:srgbClr val="333333"/>
                </a:solidFill>
                <a:ea typeface="Calibri" panose="020F0502020204030204"/>
                <a:cs typeface="Calibri" panose="020F0502020204030204"/>
              </a:rPr>
              <a:t>Barre horizontale</a:t>
            </a:r>
            <a:endParaRPr lang="fr-FR" sz="1500">
              <a:solidFill>
                <a:srgbClr val="035077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fr-FR" sz="1500">
                <a:solidFill>
                  <a:srgbClr val="333333"/>
                </a:solidFill>
                <a:ea typeface="Calibri" panose="020F0502020204030204"/>
                <a:cs typeface="Calibri" panose="020F0502020204030204"/>
              </a:rPr>
              <a:t>Synchronise les branches</a:t>
            </a:r>
            <a:endParaRPr lang="fr-FR"/>
          </a:p>
          <a:p>
            <a:endParaRPr lang="fr-FR" b="1">
              <a:solidFill>
                <a:srgbClr val="004578"/>
              </a:solidFill>
            </a:endParaRPr>
          </a:p>
          <a:p>
            <a:r>
              <a:rPr lang="fr-FR" b="1" err="1">
                <a:solidFill>
                  <a:srgbClr val="004578"/>
                </a:solidFill>
              </a:rPr>
              <a:t>Join</a:t>
            </a:r>
            <a:r>
              <a:rPr lang="fr-FR" b="1">
                <a:solidFill>
                  <a:srgbClr val="004578"/>
                </a:solidFill>
              </a:rPr>
              <a:t> (convergence)</a:t>
            </a:r>
            <a:endParaRPr lang="fr-FR">
              <a:ea typeface="Calibri"/>
              <a:cs typeface="Calibri"/>
            </a:endParaRPr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Barre horizontale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Synchronise les branches</a:t>
            </a:r>
          </a:p>
          <a:p>
            <a:endParaRPr lang="fr-FR" sz="150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fr-FR" sz="1500" b="1">
                <a:solidFill>
                  <a:srgbClr val="333333"/>
                </a:solidFill>
                <a:ea typeface="+mn-lt"/>
                <a:cs typeface="+mn-lt"/>
              </a:rPr>
              <a:t>Comportement : ET logique / Synchronisation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Plusieurs entrées → Une sortie</a:t>
            </a:r>
            <a:endParaRPr lang="fr-F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ATTEND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que TOUS les </a:t>
            </a:r>
            <a:r>
              <a:rPr lang="fr-FR" sz="1500" err="1">
                <a:solidFill>
                  <a:srgbClr val="333333"/>
                </a:solidFill>
                <a:ea typeface="+mn-lt"/>
                <a:cs typeface="+mn-lt"/>
              </a:rPr>
              <a:t>tokens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arrivent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Ne laisse passer qu'après synchronisation complète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Rassemble des chemins parallèles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(exécutés simultanément)</a:t>
            </a:r>
            <a:endParaRPr lang="fr-FR">
              <a:ea typeface="Calibri"/>
              <a:cs typeface="Calibri"/>
            </a:endParaRPr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4" name="Image 13" descr="Une image contenant capture d’écran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2BAE094F-73B8-0C95-EE4F-756A6FAF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855" y="1296662"/>
            <a:ext cx="2667230" cy="3943351"/>
          </a:xfrm>
          <a:prstGeom prst="rect">
            <a:avLst/>
          </a:prstGeom>
        </p:spPr>
      </p:pic>
      <p:pic>
        <p:nvPicPr>
          <p:cNvPr id="3" name="Image 2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6612CD0-B601-746E-9111-A714FC5A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494" y="1296662"/>
            <a:ext cx="2685591" cy="394335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1B1534F-C640-195D-EE3C-A03E17FD1A86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345618227"/>
      </p:ext>
    </p:extLst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EC27B-2608-CE1B-964F-0DCA6C9E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3D41917-54C9-7201-C16B-D0AF9729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51F368-7832-D56D-76E9-4F2CE9020F5C}"/>
              </a:ext>
            </a:extLst>
          </p:cNvPr>
          <p:cNvSpPr txBox="1"/>
          <p:nvPr/>
        </p:nvSpPr>
        <p:spPr>
          <a:xfrm>
            <a:off x="4618204" y="1723868"/>
            <a:ext cx="3521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Call </a:t>
            </a:r>
            <a:r>
              <a:rPr lang="fr-FR" b="1" err="1">
                <a:ea typeface="Calibri"/>
                <a:cs typeface="Calibri"/>
              </a:rPr>
              <a:t>Behavior</a:t>
            </a:r>
            <a:endParaRPr lang="fr-FR" b="1" err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9FD5D4-D9D6-E50E-4DE4-E0B04F3966F0}"/>
              </a:ext>
            </a:extLst>
          </p:cNvPr>
          <p:cNvSpPr txBox="1"/>
          <p:nvPr/>
        </p:nvSpPr>
        <p:spPr>
          <a:xfrm>
            <a:off x="4620011" y="2372690"/>
            <a:ext cx="63145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Principe d'exécution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Quand le flux atteint la Call </a:t>
            </a:r>
            <a:r>
              <a:rPr lang="fr-FR" err="1">
                <a:ea typeface="+mn-lt"/>
                <a:cs typeface="+mn-lt"/>
              </a:rPr>
              <a:t>Behavior</a:t>
            </a:r>
            <a:r>
              <a:rPr lang="fr-FR">
                <a:ea typeface="+mn-lt"/>
                <a:cs typeface="+mn-lt"/>
              </a:rPr>
              <a:t> Action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L'activité appelée s'exécute complètement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Une fois terminée, le contrôle revient à l'activité appelante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Le flux continue après la Call </a:t>
            </a:r>
            <a:r>
              <a:rPr lang="fr-FR" err="1">
                <a:ea typeface="+mn-lt"/>
                <a:cs typeface="+mn-lt"/>
              </a:rPr>
              <a:t>Behavior</a:t>
            </a:r>
            <a:r>
              <a:rPr lang="fr-FR">
                <a:ea typeface="+mn-lt"/>
                <a:cs typeface="+mn-lt"/>
              </a:rPr>
              <a:t> Action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B57A598-38DC-2E09-28DB-86AC7E9130D6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148419427"/>
      </p:ext>
    </p:extLst>
  </p:cSld>
  <p:clrMapOvr>
    <a:masterClrMapping/>
  </p:clrMapOvr>
  <p:transition spd="slow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D74FC-5FBF-9D6F-003D-8F5191DB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1B50447-F5B2-BA68-B762-31A067B2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C69FEFB-744E-CA10-122B-5301D13C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38" r="251" b="23288"/>
          <a:stretch>
            <a:fillRect/>
          </a:stretch>
        </p:blipFill>
        <p:spPr>
          <a:xfrm>
            <a:off x="3987273" y="2468124"/>
            <a:ext cx="7470751" cy="33289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8D4FEC-EEC7-DDE0-D7D5-4CD2349784C9}"/>
              </a:ext>
            </a:extLst>
          </p:cNvPr>
          <p:cNvSpPr txBox="1"/>
          <p:nvPr/>
        </p:nvSpPr>
        <p:spPr>
          <a:xfrm>
            <a:off x="5467874" y="1590231"/>
            <a:ext cx="450454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Partitions (</a:t>
            </a:r>
            <a:r>
              <a:rPr lang="fr-FR" b="1" err="1">
                <a:ea typeface="Calibri"/>
                <a:cs typeface="Calibri"/>
              </a:rPr>
              <a:t>swimlanes</a:t>
            </a:r>
            <a:r>
              <a:rPr lang="fr-FR" b="1">
                <a:ea typeface="Calibri"/>
                <a:cs typeface="Calibri"/>
              </a:rPr>
              <a:t>):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Répartition des activités par responsabilité / rôle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05C240E-2076-7872-3123-23BD675EDD89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69996929"/>
      </p:ext>
    </p:extLst>
  </p:cSld>
  <p:clrMapOvr>
    <a:masterClrMapping/>
  </p:clrMapOvr>
  <p:transition spd="slow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5336-DC49-3106-E377-2B5B3A6A7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F8BCA8C-7830-E2F8-FFFE-A5154C1D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pic>
        <p:nvPicPr>
          <p:cNvPr id="4" name="Image 3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5CA8344-5B13-2CB3-F40B-EDF741EB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106" y="1720161"/>
            <a:ext cx="5936051" cy="43283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BD7048-8695-3A5A-15B6-E2445C3FAF79}"/>
              </a:ext>
            </a:extLst>
          </p:cNvPr>
          <p:cNvSpPr txBox="1"/>
          <p:nvPr/>
        </p:nvSpPr>
        <p:spPr>
          <a:xfrm>
            <a:off x="5334695" y="1338810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Représentation des événements / signaux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284BAF-72FB-DFD0-F0CB-43D1557E4CD0}"/>
              </a:ext>
            </a:extLst>
          </p:cNvPr>
          <p:cNvSpPr txBox="1"/>
          <p:nvPr/>
        </p:nvSpPr>
        <p:spPr>
          <a:xfrm>
            <a:off x="5341588" y="6042267"/>
            <a:ext cx="508670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https://laurent-audibert.developpez.com/Cours-UML/?page=diagramme-activites#L6-4-3-b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CFE4D52-450D-D5F0-DF2D-C040D536CCD2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165848081"/>
      </p:ext>
    </p:extLst>
  </p:cSld>
  <p:clrMapOvr>
    <a:masterClrMapping/>
  </p:clrMapOvr>
  <p:transition spd="slow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3B7D-D161-4899-44C7-B9A2616B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E6DC37F-27D8-0E56-61C7-ABDDBE55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C3110F-35F5-81CF-2F93-03F175AA1179}"/>
              </a:ext>
            </a:extLst>
          </p:cNvPr>
          <p:cNvSpPr txBox="1"/>
          <p:nvPr/>
        </p:nvSpPr>
        <p:spPr>
          <a:xfrm>
            <a:off x="4507381" y="1723507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Les nœuds de données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5D67E8-06D7-996F-C654-08B6253FC8F0}"/>
              </a:ext>
            </a:extLst>
          </p:cNvPr>
          <p:cNvSpPr txBox="1"/>
          <p:nvPr/>
        </p:nvSpPr>
        <p:spPr>
          <a:xfrm>
            <a:off x="4407108" y="2270474"/>
            <a:ext cx="366848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Ils  représentent des données qui circulent dans un diagramme d'activité. Ils matérialisent le flux de données entre les activités, contrairement au flux de contrôle qui représente l'ordre d'exécution.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9D60518-69EA-6F4D-119A-1D8DBC66C894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4242930152"/>
      </p:ext>
    </p:extLst>
  </p:cSld>
  <p:clrMapOvr>
    <a:masterClrMapping/>
  </p:clrMapOvr>
  <p:transition spd="slow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A2B5A-CAE4-0FEC-82B8-20429586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A16F108-0908-427A-7764-EBD13A61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AE02DA-B37F-02E3-1A4D-30B0EDB8EA4E}"/>
              </a:ext>
            </a:extLst>
          </p:cNvPr>
          <p:cNvSpPr txBox="1"/>
          <p:nvPr/>
        </p:nvSpPr>
        <p:spPr>
          <a:xfrm>
            <a:off x="4507381" y="1723507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Les nœuds de données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F93A68-98F7-0C6C-5F17-038ACA5AAC2B}"/>
              </a:ext>
            </a:extLst>
          </p:cNvPr>
          <p:cNvSpPr txBox="1"/>
          <p:nvPr/>
        </p:nvSpPr>
        <p:spPr>
          <a:xfrm>
            <a:off x="4407108" y="2270474"/>
            <a:ext cx="366848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Ils  représentent des données qui circulent dans un diagramme d'activité. Ils matérialisent le flux de données entre les activités, contrairement au flux de contrôle qui représente l'ordre d'exécution.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1C3EBCA-6F18-7F3F-A22D-BE79F586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84" y="2084615"/>
            <a:ext cx="4088946" cy="36684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182BBF-4648-04F4-136D-8927BF610C46}"/>
              </a:ext>
            </a:extLst>
          </p:cNvPr>
          <p:cNvSpPr txBox="1"/>
          <p:nvPr/>
        </p:nvSpPr>
        <p:spPr>
          <a:xfrm>
            <a:off x="4634459" y="43721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B3F070-1ECE-C8B3-5558-12C4AAE546DA}"/>
              </a:ext>
            </a:extLst>
          </p:cNvPr>
          <p:cNvSpPr txBox="1"/>
          <p:nvPr/>
        </p:nvSpPr>
        <p:spPr>
          <a:xfrm>
            <a:off x="4504900" y="4272731"/>
            <a:ext cx="3483428" cy="1406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650"/>
              </a:lnSpc>
            </a:pPr>
            <a:r>
              <a:rPr lang="fr-FR" sz="1800" b="1" baseline="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Exemple: Broche (Pin).</a:t>
            </a:r>
            <a:r>
              <a:rPr lang="en-US" sz="180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Petit carré sur le bord de l'activité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Input pin : données en entrée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Output pin : données en sortie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rtl="0">
              <a:lnSpc>
                <a:spcPts val="1650"/>
              </a:lnSpc>
            </a:pPr>
            <a:r>
              <a:rPr lang="fr-FR" sz="180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​</a:t>
            </a:r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ED90047-7091-D372-4E72-1DDB7FA97025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1915286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5CCD-F8BE-90EE-FDC4-6C226D8A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Plan, carte&#10;&#10;Le contenu généré par l’IA peut être incorrect.">
            <a:extLst>
              <a:ext uri="{FF2B5EF4-FFF2-40B4-BE49-F238E27FC236}">
                <a16:creationId xmlns:a16="http://schemas.microsoft.com/office/drawing/2014/main" id="{5A02C33D-39E3-1485-79F4-BF08750C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629" y="1230217"/>
            <a:ext cx="7248934" cy="552739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BF90C05-D625-77EB-4034-B13F02ED8F97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9107846"/>
      </p:ext>
    </p:extLst>
  </p:cSld>
  <p:clrMapOvr>
    <a:masterClrMapping/>
  </p:clrMapOvr>
  <p:transition spd="slow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F0BB0-E9C5-0962-0CFB-BE80F6FD7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34072507-ED07-70AA-EAC3-680818AF8A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138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34C45A9-1104-EA40-3310-70973E0B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  <p:pic>
        <p:nvPicPr>
          <p:cNvPr id="5" name="Image 4" descr="Une image contenant Police, capture d’écran, Graphique, texte&#10;&#10;Le contenu généré par l’IA peut être incorrect.">
            <a:extLst>
              <a:ext uri="{FF2B5EF4-FFF2-40B4-BE49-F238E27FC236}">
                <a16:creationId xmlns:a16="http://schemas.microsoft.com/office/drawing/2014/main" id="{05A22C6B-8DBE-911D-DF0E-34DD8852C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145" y="2203890"/>
            <a:ext cx="7019925" cy="149542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911C9EB-BCC4-D0EA-491E-55B5B28D55AA}"/>
              </a:ext>
            </a:extLst>
          </p:cNvPr>
          <p:cNvSpPr txBox="1">
            <a:spLocks noChangeArrowheads="1"/>
          </p:cNvSpPr>
          <p:nvPr/>
        </p:nvSpPr>
        <p:spPr>
          <a:xfrm>
            <a:off x="5102568" y="3819716"/>
            <a:ext cx="6678630" cy="61118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2400" dirty="0"/>
              <a:t>La modélisation objet devient un réflexe (sur)naturel</a:t>
            </a:r>
            <a:endParaRPr lang="fr-FR" altLang="fr-FR" sz="2400" dirty="0">
              <a:ea typeface="Calibri"/>
              <a:cs typeface="Calibri"/>
            </a:endParaRPr>
          </a:p>
        </p:txBody>
      </p:sp>
      <p:pic>
        <p:nvPicPr>
          <p:cNvPr id="4" name="Image 3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BA952782-8188-EC6F-FC12-F7EF57710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978" y="4673311"/>
            <a:ext cx="3146848" cy="21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4860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33EC-D8B1-022F-4845-D343E7CC4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F8CCFF-4EFD-10F8-E778-F83B757521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752219-924F-B195-00D0-AA598A2B15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139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590F19D-ACBE-A141-ABA9-BBAF027F1099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expanded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01AA6B-37E7-C2EB-E948-4502D548F72F}"/>
              </a:ext>
            </a:extLst>
          </p:cNvPr>
          <p:cNvSpPr txBox="1"/>
          <p:nvPr/>
        </p:nvSpPr>
        <p:spPr>
          <a:xfrm>
            <a:off x="769930" y="1712064"/>
            <a:ext cx="5093931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Exercice  : Conception d'un système de location de véhicules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Reprenons le système de location de véhicules . Vous disposez des classes suivantes :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(classe mère) : immatriculation, marque,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tarifJournalier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Voiture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(hérite de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)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nbPlaces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typeCarburant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Moto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(hérite de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)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cylindree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avec réduction de 10% pour les locations &gt; 7 jours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Client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nom,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prenom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numPermis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Location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dateDebut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dateFin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client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 err="1">
                <a:solidFill>
                  <a:srgbClr val="141413"/>
                </a:solidFill>
                <a:ea typeface="+mn-lt"/>
                <a:cs typeface="+mn-lt"/>
              </a:rPr>
              <a:t>AgenceLocation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gère les véhicules et locations</a:t>
            </a:r>
            <a:endParaRPr lang="fr-FR" sz="1400">
              <a:ea typeface="Calibri"/>
              <a:cs typeface="Calibri"/>
            </a:endParaRPr>
          </a:p>
          <a:p>
            <a:endParaRPr lang="fr-FR">
              <a:solidFill>
                <a:srgbClr val="141413"/>
              </a:solidFill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F1201F95-5802-8B9B-FEA0-54B3DEC1B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24" y="3524449"/>
            <a:ext cx="1704910" cy="119996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CD8EC67-E18A-012D-BCEF-F82FF79E9498}"/>
              </a:ext>
            </a:extLst>
          </p:cNvPr>
          <p:cNvSpPr txBox="1"/>
          <p:nvPr/>
        </p:nvSpPr>
        <p:spPr>
          <a:xfrm>
            <a:off x="5272956" y="4721566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F296E3-8E1E-85EA-F629-0E8A0C72B87A}"/>
              </a:ext>
            </a:extLst>
          </p:cNvPr>
          <p:cNvSpPr txBox="1"/>
          <p:nvPr/>
        </p:nvSpPr>
        <p:spPr>
          <a:xfrm>
            <a:off x="6812804" y="330558"/>
            <a:ext cx="4595446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Diagramme d'activités</a:t>
            </a:r>
          </a:p>
          <a:p>
            <a:r>
              <a:rPr lang="fr-FR" sz="1400" b="1">
                <a:ea typeface="+mn-lt"/>
                <a:cs typeface="+mn-lt"/>
              </a:rPr>
              <a:t>Processus</a:t>
            </a:r>
            <a:r>
              <a:rPr lang="fr-FR" sz="1400">
                <a:ea typeface="+mn-lt"/>
                <a:cs typeface="+mn-lt"/>
              </a:rPr>
              <a:t> : "Traitement d'une demande de location"</a:t>
            </a:r>
          </a:p>
          <a:p>
            <a:r>
              <a:rPr lang="fr-FR" sz="1400">
                <a:ea typeface="+mn-lt"/>
                <a:cs typeface="+mn-lt"/>
              </a:rPr>
              <a:t>L'agence doit gérer le processus complet depuis la demande jusqu'à la remise des clés.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 b="1">
                <a:ea typeface="+mn-lt"/>
                <a:cs typeface="+mn-lt"/>
              </a:rPr>
              <a:t>Étapes du processus</a:t>
            </a:r>
            <a:r>
              <a:rPr lang="fr-FR" sz="1400">
                <a:ea typeface="+mn-lt"/>
                <a:cs typeface="+mn-lt"/>
              </a:rPr>
              <a:t>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Début</a:t>
            </a:r>
            <a:r>
              <a:rPr lang="fr-FR" sz="1400">
                <a:ea typeface="+mn-lt"/>
                <a:cs typeface="+mn-lt"/>
              </a:rPr>
              <a:t> : Le client fait une demande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Vérifier les informations client</a:t>
            </a:r>
            <a:r>
              <a:rPr lang="fr-FR" sz="1400">
                <a:ea typeface="+mn-lt"/>
                <a:cs typeface="+mn-lt"/>
              </a:rPr>
              <a:t> (permis valide ?) 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invalide → Refuser la demande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valide → Continuer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Choisir le type de véhicule</a:t>
            </a:r>
            <a:r>
              <a:rPr lang="fr-FR" sz="1400">
                <a:ea typeface="+mn-lt"/>
                <a:cs typeface="+mn-lt"/>
              </a:rPr>
              <a:t> (Voiture ou Moto ?)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Vérifier la disponibilité</a:t>
            </a:r>
            <a:r>
              <a:rPr lang="fr-FR" sz="1400">
                <a:ea typeface="+mn-lt"/>
                <a:cs typeface="+mn-l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non disponible → Proposer une alternative OU refuser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disponible → Continuer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Calculer le prix</a:t>
            </a:r>
            <a:r>
              <a:rPr lang="fr-FR" sz="1400">
                <a:ea typeface="+mn-lt"/>
                <a:cs typeface="+mn-lt"/>
              </a:rPr>
              <a:t> (en parallèle avec la préparation du contrat) 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Activité parallèle A : Calculer le prix total</a:t>
            </a: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Activité parallèle B : Préparer le contrat de 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Synchronisation</a:t>
            </a:r>
            <a:r>
              <a:rPr lang="fr-FR" sz="1400">
                <a:ea typeface="+mn-lt"/>
                <a:cs typeface="+mn-lt"/>
              </a:rPr>
              <a:t> : Attendre que prix ET contrat soient prêts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Client accepte le prix ?</a:t>
            </a:r>
            <a:r>
              <a:rPr lang="fr-FR" sz="1400">
                <a:ea typeface="+mn-lt"/>
                <a:cs typeface="+mn-lt"/>
              </a:rPr>
              <a:t> 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non → Fin de la transaction</a:t>
            </a:r>
            <a:endParaRPr lang="fr-FR" sz="1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Si oui → Finaliser la 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Remettre les clés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ea typeface="+mn-lt"/>
                <a:cs typeface="+mn-lt"/>
              </a:rPr>
              <a:t>Fin</a:t>
            </a:r>
            <a:endParaRPr lang="fr-FR" sz="1400">
              <a:ea typeface="Calibri"/>
              <a:cs typeface="Calibri"/>
            </a:endParaRPr>
          </a:p>
          <a:p>
            <a:endParaRPr lang="fr-FR" sz="1400" b="1">
              <a:ea typeface="Calibri"/>
              <a:cs typeface="Calibri"/>
            </a:endParaRPr>
          </a:p>
          <a:p>
            <a:pPr algn="l"/>
            <a:endParaRPr lang="fr-FR" sz="1400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A0AF3D-23C8-AE33-9ECC-90F03DCAB693}"/>
              </a:ext>
            </a:extLst>
          </p:cNvPr>
          <p:cNvSpPr txBox="1"/>
          <p:nvPr/>
        </p:nvSpPr>
        <p:spPr>
          <a:xfrm>
            <a:off x="412312" y="4415743"/>
            <a:ext cx="662353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ea typeface="Calibri"/>
                <a:cs typeface="Calibri"/>
              </a:rPr>
              <a:t>Question 1</a:t>
            </a:r>
            <a:r>
              <a:rPr lang="fr-FR" sz="1400">
                <a:ea typeface="Calibri"/>
                <a:cs typeface="Calibri"/>
              </a:rPr>
              <a:t> : Dessinez le diagramme d'activités complet avec :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Les nœuds de décision appropriés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Les activités parallèles (fork/</a:t>
            </a:r>
            <a:r>
              <a:rPr lang="fr-FR" sz="1400" err="1">
                <a:ea typeface="Calibri"/>
                <a:cs typeface="Calibri"/>
              </a:rPr>
              <a:t>join</a:t>
            </a:r>
            <a:r>
              <a:rPr lang="fr-FR" sz="1400">
                <a:ea typeface="Calibri"/>
                <a:cs typeface="Calibri"/>
              </a:rPr>
              <a:t>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Les conditions sur les transitions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Les nœuds de début et fin</a:t>
            </a:r>
          </a:p>
          <a:p>
            <a:r>
              <a:rPr lang="fr-FR" sz="1400" b="1">
                <a:ea typeface="Calibri"/>
                <a:cs typeface="Calibri"/>
              </a:rPr>
              <a:t>Question 2</a:t>
            </a:r>
            <a:r>
              <a:rPr lang="fr-FR" sz="1400">
                <a:ea typeface="Calibri"/>
                <a:cs typeface="Calibri"/>
              </a:rPr>
              <a:t> : Ajoutez des </a:t>
            </a:r>
            <a:r>
              <a:rPr lang="fr-FR" sz="1400" b="1" err="1">
                <a:ea typeface="Calibri"/>
                <a:cs typeface="Calibri"/>
              </a:rPr>
              <a:t>swimlanes</a:t>
            </a:r>
            <a:r>
              <a:rPr lang="fr-FR" sz="1400">
                <a:ea typeface="Calibri"/>
                <a:cs typeface="Calibri"/>
              </a:rPr>
              <a:t> (partitions) pour distinguer les responsabilités :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Client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Employé Agence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Système de gestion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10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146958D-1101-DDA2-675C-0755A4B13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9" y="2325688"/>
            <a:ext cx="871378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361950" indent="-182563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fr-FR" altLang="ja-JP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Exemple</a:t>
            </a:r>
            <a:endParaRPr lang="fr-FR" altLang="fr-FR" sz="2000">
              <a:solidFill>
                <a:srgbClr val="99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	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une personne, une voiture, une maison, ...</a:t>
            </a: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Caractérisation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ea typeface="ＭＳ Ｐゴシック"/>
              </a:rPr>
              <a:t>’</a:t>
            </a:r>
            <a:r>
              <a:rPr lang="fr-FR" altLang="ja-JP" sz="2000" b="1">
                <a:solidFill>
                  <a:srgbClr val="990000"/>
                </a:solidFill>
                <a:latin typeface="Verdana"/>
                <a:ea typeface="ＭＳ Ｐゴシック"/>
              </a:rPr>
              <a:t>un objet</a:t>
            </a: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Identité</a:t>
            </a:r>
          </a:p>
          <a:p>
            <a:pPr lvl="2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permet de le distinguer des autres objets</a:t>
            </a:r>
          </a:p>
          <a:p>
            <a:pPr lvl="2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Attributs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données caractérisant l'objet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Méthodes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actions que l'objet est à même de réaliser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ED554A0-CF00-3D5F-8A5D-1FC554991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63867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2B2A95EA-251C-D010-B63C-B6E94884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0475" y="4999038"/>
            <a:ext cx="252095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0AFD28F6-CD05-B719-5D31-74DF9F09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1" y="4662488"/>
            <a:ext cx="2017713" cy="304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/>
                <a:ea typeface="ＭＳ Ｐゴシック"/>
              </a:rPr>
              <a:t>FIAT-UNO-17 : Voiture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D76D452E-8D2D-F610-BB63-BC79F2DF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6" y="5051425"/>
            <a:ext cx="2390775" cy="73866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233434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8864 YF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133 000 : kilométrage</a:t>
            </a: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0F5C9402-D9E4-10A2-BC49-2951B2EDB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7300" y="5862638"/>
            <a:ext cx="252095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AAA9025A-C452-F7F4-96C7-451A9EFB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5972175"/>
            <a:ext cx="2222500" cy="55399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Démarrer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Arrêter()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Rouler()</a:t>
            </a: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091A7B32-0B65-EB62-5D0B-E8E237BDE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8150" y="4775200"/>
            <a:ext cx="4533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5DC5D585-4016-D176-C636-8108A6D53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639" y="5441950"/>
            <a:ext cx="44989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805185AA-E0FB-2489-1FBE-A1E8016B3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9" y="6129338"/>
            <a:ext cx="4391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23" name="Titre 1">
            <a:extLst>
              <a:ext uri="{FF2B5EF4-FFF2-40B4-BE49-F238E27FC236}">
                <a16:creationId xmlns:a16="http://schemas.microsoft.com/office/drawing/2014/main" id="{A87C32CD-F5E8-ABE3-0B93-18BB0538A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75" y="203200"/>
            <a:ext cx="10601924" cy="820738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D17C96-1244-D1EC-54EE-A5E477603D30}"/>
              </a:ext>
            </a:extLst>
          </p:cNvPr>
          <p:cNvSpPr txBox="1"/>
          <p:nvPr/>
        </p:nvSpPr>
        <p:spPr>
          <a:xfrm>
            <a:off x="-161925" y="1714499"/>
            <a:ext cx="110680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>
              <a:spcBef>
                <a:spcPct val="0"/>
              </a:spcBef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Notion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cs typeface="Arial"/>
              </a:rPr>
              <a:t>’</a:t>
            </a:r>
            <a:r>
              <a:rPr lang="fr-FR" sz="2000" b="1" i="1">
                <a:solidFill>
                  <a:srgbClr val="990000"/>
                </a:solidFill>
                <a:latin typeface="Verdana"/>
                <a:ea typeface="Verdana"/>
              </a:rPr>
              <a:t>Objet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Une abstraction du monde réel c.-à-d. des données informatiques regroupant des caractéristiques du monde réel</a:t>
            </a:r>
            <a:endParaRPr lang="fr-FR">
              <a:latin typeface="Verdana"/>
              <a:ea typeface="Verdana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1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3" grpId="0"/>
      <p:bldP spid="7174" grpId="0"/>
      <p:bldP spid="7176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6AF20-08D1-9456-AF4B-743EA182B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508585B8-9C40-55A6-5B0D-DED6B4CF7B1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Un peu plus dans les détails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A15D3957-76A7-78B2-4876-5D1EA9783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140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A05367C-4159-6E9C-9C97-57CB70785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5738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E96156D8-E436-75A9-1E51-0010D9D22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404814"/>
            <a:ext cx="9144000" cy="650875"/>
          </a:xfrm>
        </p:spPr>
        <p:txBody>
          <a:bodyPr lIns="90488" tIns="44450" rIns="90488" bIns="44450" anchor="ctr"/>
          <a:lstStyle/>
          <a:p>
            <a:r>
              <a:rPr lang="fr-FR" altLang="fr-FR"/>
              <a:t>Passage de paramètres des types primitifs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4B692DEA-E4FD-60E2-F87B-FDEAA0E68D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11338" y="1628776"/>
            <a:ext cx="9398000" cy="211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L'adresse d'une variable ne peut être déterminée</a:t>
            </a:r>
            <a:endParaRPr lang="fr-FR"/>
          </a:p>
          <a:p>
            <a:pPr>
              <a:lnSpc>
                <a:spcPct val="88000"/>
              </a:lnSpc>
            </a:pPr>
            <a:r>
              <a:rPr lang="fr-FR" altLang="fr-FR" sz="2800"/>
              <a:t>Le passage de paramètre est par valeur uniquement</a:t>
            </a:r>
            <a:r>
              <a:rPr lang="fr-FR" altLang="fr-FR" sz="2400">
                <a:latin typeface="Courier New"/>
                <a:cs typeface="Courier New"/>
              </a:rPr>
              <a:t> </a:t>
            </a: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 err="1">
                <a:latin typeface="Courier New"/>
                <a:cs typeface="Courier New"/>
              </a:rPr>
              <a:t>static</a:t>
            </a:r>
            <a:r>
              <a:rPr lang="fr-FR" altLang="fr-FR" sz="2000">
                <a:latin typeface="Courier New"/>
                <a:cs typeface="Courier New"/>
              </a:rPr>
              <a:t>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</a:t>
            </a:r>
            <a:r>
              <a:rPr lang="fr-FR" altLang="fr-FR" sz="2000" err="1">
                <a:latin typeface="Courier New"/>
                <a:cs typeface="Courier New"/>
              </a:rPr>
              <a:t>plusGrand</a:t>
            </a:r>
            <a:r>
              <a:rPr lang="fr-FR" altLang="fr-FR" sz="2000">
                <a:latin typeface="Courier New"/>
                <a:cs typeface="Courier New"/>
              </a:rPr>
              <a:t>(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x,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y,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z){...}</a:t>
            </a:r>
          </a:p>
          <a:p>
            <a:pPr marL="457200" lvl="1" indent="0">
              <a:lnSpc>
                <a:spcPct val="88000"/>
              </a:lnSpc>
              <a:buFontTx/>
              <a:buNone/>
            </a:pPr>
            <a:endParaRPr lang="fr-FR" altLang="fr-FR" sz="1100"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 err="1">
                <a:solidFill>
                  <a:srgbClr val="0000FF"/>
                </a:solidFill>
                <a:latin typeface="Courier New"/>
                <a:cs typeface="Courier New"/>
              </a:rPr>
              <a:t>void</a:t>
            </a:r>
            <a:r>
              <a:rPr lang="fr-FR" altLang="fr-FR" sz="240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lang="fr-FR" altLang="fr-FR" sz="2000" err="1">
                <a:solidFill>
                  <a:srgbClr val="0000FF"/>
                </a:solidFill>
                <a:latin typeface="Courier New"/>
                <a:cs typeface="Courier New"/>
              </a:rPr>
              <a:t>MéthodeAppelant</a:t>
            </a:r>
            <a:r>
              <a:rPr lang="fr-FR" altLang="fr-FR" sz="2400" err="1">
                <a:solidFill>
                  <a:srgbClr val="0000FF"/>
                </a:solidFill>
                <a:latin typeface="Courier New"/>
                <a:cs typeface="Courier New"/>
              </a:rPr>
              <a:t>e</a:t>
            </a:r>
            <a:r>
              <a:rPr lang="fr-FR" altLang="fr-FR" sz="2400">
                <a:latin typeface="Courier New"/>
                <a:cs typeface="Courier New"/>
              </a:rPr>
              <a:t>{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a=2, b=3, c=4; </a:t>
            </a:r>
            <a:r>
              <a:rPr lang="fr-FR" altLang="fr-FR" sz="2000" err="1">
                <a:latin typeface="Courier New"/>
                <a:cs typeface="Courier New"/>
              </a:rPr>
              <a:t>plusGrand</a:t>
            </a:r>
            <a:r>
              <a:rPr lang="fr-FR" altLang="fr-FR" sz="2000">
                <a:latin typeface="Courier New"/>
                <a:cs typeface="Courier New"/>
              </a:rPr>
              <a:t>(a,b,4);}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79844DA-4214-E3D5-22C6-92DDCB88950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105400"/>
            <a:ext cx="2565400" cy="457200"/>
            <a:chOff x="3505200" y="5105400"/>
            <a:chExt cx="2565400" cy="457200"/>
          </a:xfrm>
        </p:grpSpPr>
        <p:sp>
          <p:nvSpPr>
            <p:cNvPr id="94246" name="Line 4">
              <a:extLst>
                <a:ext uri="{FF2B5EF4-FFF2-40B4-BE49-F238E27FC236}">
                  <a16:creationId xmlns:a16="http://schemas.microsoft.com/office/drawing/2014/main" id="{CBF16467-9294-7423-B4E1-3AEB26C48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6813" y="5562600"/>
              <a:ext cx="21224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7" name="Rectangle 5">
              <a:extLst>
                <a:ext uri="{FF2B5EF4-FFF2-40B4-BE49-F238E27FC236}">
                  <a16:creationId xmlns:a16="http://schemas.microsoft.com/office/drawing/2014/main" id="{AB163851-BEAA-716B-B46B-C2C861CC1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105400"/>
              <a:ext cx="25654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/>
                <a:t>Appel de plusGrand(a,b,4);</a:t>
              </a:r>
            </a:p>
          </p:txBody>
        </p:sp>
      </p:grpSp>
      <p:sp>
        <p:nvSpPr>
          <p:cNvPr id="94212" name="Rectangle 6">
            <a:extLst>
              <a:ext uri="{FF2B5EF4-FFF2-40B4-BE49-F238E27FC236}">
                <a16:creationId xmlns:a16="http://schemas.microsoft.com/office/drawing/2014/main" id="{F3E3B04F-3AF6-0D14-818A-1B2DA8CC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343400"/>
            <a:ext cx="1600200" cy="2133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435373-7BCD-B983-70B7-AD32AACF7B30}"/>
              </a:ext>
            </a:extLst>
          </p:cNvPr>
          <p:cNvGrpSpPr>
            <a:grpSpLocks/>
          </p:cNvGrpSpPr>
          <p:nvPr/>
        </p:nvGrpSpPr>
        <p:grpSpPr bwMode="auto">
          <a:xfrm>
            <a:off x="2198688" y="6127751"/>
            <a:ext cx="1954212" cy="396875"/>
            <a:chOff x="1055688" y="6127799"/>
            <a:chExt cx="1954212" cy="397545"/>
          </a:xfrm>
        </p:grpSpPr>
        <p:sp>
          <p:nvSpPr>
            <p:cNvPr id="94243" name="Line 7">
              <a:extLst>
                <a:ext uri="{FF2B5EF4-FFF2-40B4-BE49-F238E27FC236}">
                  <a16:creationId xmlns:a16="http://schemas.microsoft.com/office/drawing/2014/main" id="{E103801C-B83D-A97C-78AC-62F898EA3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61722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4" name="Rectangle 10">
              <a:extLst>
                <a:ext uri="{FF2B5EF4-FFF2-40B4-BE49-F238E27FC236}">
                  <a16:creationId xmlns:a16="http://schemas.microsoft.com/office/drawing/2014/main" id="{8EEC0758-9C25-DF1F-37EF-661D94499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688" y="6127799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a</a:t>
              </a:r>
            </a:p>
          </p:txBody>
        </p:sp>
        <p:sp>
          <p:nvSpPr>
            <p:cNvPr id="94245" name="Rectangle 11">
              <a:extLst>
                <a:ext uri="{FF2B5EF4-FFF2-40B4-BE49-F238E27FC236}">
                  <a16:creationId xmlns:a16="http://schemas.microsoft.com/office/drawing/2014/main" id="{DEF9131C-260D-A732-74C3-8DF4B7E2A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288" y="6127799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2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7593B39-28F5-5168-17EB-F8680260D51F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3810001"/>
            <a:ext cx="2024062" cy="2773363"/>
            <a:chOff x="6313488" y="3810000"/>
            <a:chExt cx="2023888" cy="2773363"/>
          </a:xfrm>
        </p:grpSpPr>
        <p:sp>
          <p:nvSpPr>
            <p:cNvPr id="94237" name="Rectangle 12">
              <a:extLst>
                <a:ext uri="{FF2B5EF4-FFF2-40B4-BE49-F238E27FC236}">
                  <a16:creationId xmlns:a16="http://schemas.microsoft.com/office/drawing/2014/main" id="{AA348464-5201-238B-69BF-912B44FC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176" y="3810000"/>
              <a:ext cx="1600200" cy="2743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94238" name="Line 13">
              <a:extLst>
                <a:ext uri="{FF2B5EF4-FFF2-40B4-BE49-F238E27FC236}">
                  <a16:creationId xmlns:a16="http://schemas.microsoft.com/office/drawing/2014/main" id="{65400823-06FC-6653-B57E-D50D15603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62484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9" name="Line 14">
              <a:extLst>
                <a:ext uri="{FF2B5EF4-FFF2-40B4-BE49-F238E27FC236}">
                  <a16:creationId xmlns:a16="http://schemas.microsoft.com/office/drawing/2014/main" id="{D04B336B-4683-235B-E905-3B61E9531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59436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0" name="Line 15">
              <a:extLst>
                <a:ext uri="{FF2B5EF4-FFF2-40B4-BE49-F238E27FC236}">
                  <a16:creationId xmlns:a16="http://schemas.microsoft.com/office/drawing/2014/main" id="{3BF5C2BF-42F2-F286-0F0F-622423FF3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56388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1" name="Rectangle 16">
              <a:extLst>
                <a:ext uri="{FF2B5EF4-FFF2-40B4-BE49-F238E27FC236}">
                  <a16:creationId xmlns:a16="http://schemas.microsoft.com/office/drawing/2014/main" id="{C46ACA57-1FB5-95EA-0DA9-A08D3C219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5580063"/>
              <a:ext cx="322262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c</a:t>
              </a:r>
            </a:p>
            <a:p>
              <a:r>
                <a:rPr lang="fr-FR" altLang="fr-FR" sz="2000" b="1"/>
                <a:t>b</a:t>
              </a:r>
            </a:p>
            <a:p>
              <a:r>
                <a:rPr lang="fr-FR" altLang="fr-FR" sz="2000" b="1"/>
                <a:t>a</a:t>
              </a:r>
            </a:p>
          </p:txBody>
        </p:sp>
        <p:sp>
          <p:nvSpPr>
            <p:cNvPr id="94242" name="Rectangle 17">
              <a:extLst>
                <a:ext uri="{FF2B5EF4-FFF2-40B4-BE49-F238E27FC236}">
                  <a16:creationId xmlns:a16="http://schemas.microsoft.com/office/drawing/2014/main" id="{130257A2-D9F1-20B9-ECAC-65C5A0651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88" y="5580063"/>
              <a:ext cx="307975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  <a:p>
              <a:r>
                <a:rPr lang="fr-FR" altLang="fr-FR" sz="2000"/>
                <a:t>3</a:t>
              </a:r>
            </a:p>
            <a:p>
              <a:r>
                <a:rPr lang="fr-FR" altLang="fr-FR" sz="2000"/>
                <a:t>2</a:t>
              </a:r>
            </a:p>
          </p:txBody>
        </p:sp>
      </p:grpSp>
      <p:sp>
        <p:nvSpPr>
          <p:cNvPr id="94225" name="Line 18">
            <a:extLst>
              <a:ext uri="{FF2B5EF4-FFF2-40B4-BE49-F238E27FC236}">
                <a16:creationId xmlns:a16="http://schemas.microsoft.com/office/drawing/2014/main" id="{4BF8C483-9837-2A0C-0CD0-67B427F5E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3214" y="5480050"/>
            <a:ext cx="15398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B65C0AC-34C0-3A5A-3944-7D90BB19E34F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5084763"/>
            <a:ext cx="1979612" cy="398462"/>
            <a:chOff x="6313488" y="5085184"/>
            <a:chExt cx="1980230" cy="397545"/>
          </a:xfrm>
        </p:grpSpPr>
        <p:sp>
          <p:nvSpPr>
            <p:cNvPr id="94234" name="Line 19">
              <a:extLst>
                <a:ext uri="{FF2B5EF4-FFF2-40B4-BE49-F238E27FC236}">
                  <a16:creationId xmlns:a16="http://schemas.microsoft.com/office/drawing/2014/main" id="{26A9FEA1-FD55-4232-BD95-EA8FF5983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1" y="51721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5" name="Rectangle 22">
              <a:extLst>
                <a:ext uri="{FF2B5EF4-FFF2-40B4-BE49-F238E27FC236}">
                  <a16:creationId xmlns:a16="http://schemas.microsoft.com/office/drawing/2014/main" id="{46F96941-81C6-8970-EED3-6DDA51C3E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50851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x</a:t>
              </a:r>
            </a:p>
          </p:txBody>
        </p:sp>
        <p:sp>
          <p:nvSpPr>
            <p:cNvPr id="94236" name="Rectangle 23">
              <a:extLst>
                <a:ext uri="{FF2B5EF4-FFF2-40B4-BE49-F238E27FC236}">
                  <a16:creationId xmlns:a16="http://schemas.microsoft.com/office/drawing/2014/main" id="{DB4D4F29-2F76-5DC7-180B-BBE8F377B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50851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2</a:t>
              </a:r>
            </a:p>
          </p:txBody>
        </p:sp>
      </p:grpSp>
      <p:sp>
        <p:nvSpPr>
          <p:cNvPr id="94217" name="Espace réservé du numéro de diapositive 1">
            <a:extLst>
              <a:ext uri="{FF2B5EF4-FFF2-40B4-BE49-F238E27FC236}">
                <a16:creationId xmlns:a16="http://schemas.microsoft.com/office/drawing/2014/main" id="{F4F33646-9E66-3B54-7A82-A96561AB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27596"/>
            <a:ext cx="746573" cy="3938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5769EC-C640-4FA7-8BD7-A3A911D64C59}" type="slidenum">
              <a:rPr lang="fr-FR" altLang="fr-FR" sz="1400" smtClean="0"/>
              <a:pPr/>
              <a:t>141</a:t>
            </a:fld>
            <a:endParaRPr lang="fr-FR" altLang="fr-FR" sz="140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CBE98B-20E9-FEA0-A1A8-BD1B2045CC64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5811838"/>
            <a:ext cx="1944687" cy="425450"/>
            <a:chOff x="1064568" y="5811781"/>
            <a:chExt cx="1945332" cy="425531"/>
          </a:xfrm>
        </p:grpSpPr>
        <p:sp>
          <p:nvSpPr>
            <p:cNvPr id="94231" name="Line 8">
              <a:extLst>
                <a:ext uri="{FF2B5EF4-FFF2-40B4-BE49-F238E27FC236}">
                  <a16:creationId xmlns:a16="http://schemas.microsoft.com/office/drawing/2014/main" id="{ED2D289D-B426-55E1-A78F-8BF3F9741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58674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2" name="Rectangle 10">
              <a:extLst>
                <a:ext uri="{FF2B5EF4-FFF2-40B4-BE49-F238E27FC236}">
                  <a16:creationId xmlns:a16="http://schemas.microsoft.com/office/drawing/2014/main" id="{F0D624E3-74C7-7E1F-169D-9F0B16695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68" y="5839767"/>
              <a:ext cx="325411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b</a:t>
              </a:r>
            </a:p>
          </p:txBody>
        </p:sp>
        <p:sp>
          <p:nvSpPr>
            <p:cNvPr id="94233" name="Rectangle 11">
              <a:extLst>
                <a:ext uri="{FF2B5EF4-FFF2-40B4-BE49-F238E27FC236}">
                  <a16:creationId xmlns:a16="http://schemas.microsoft.com/office/drawing/2014/main" id="{7977D1C5-1C5D-FF77-F9C3-0C935ACEC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903" y="5811781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3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8A450C-C07C-269B-B743-1B922ED79C3B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5480051"/>
            <a:ext cx="1944687" cy="436563"/>
            <a:chOff x="1064568" y="5479727"/>
            <a:chExt cx="1945332" cy="437240"/>
          </a:xfrm>
        </p:grpSpPr>
        <p:sp>
          <p:nvSpPr>
            <p:cNvPr id="94228" name="Line 9">
              <a:extLst>
                <a:ext uri="{FF2B5EF4-FFF2-40B4-BE49-F238E27FC236}">
                  <a16:creationId xmlns:a16="http://schemas.microsoft.com/office/drawing/2014/main" id="{40375FBB-5CA5-E273-99CD-F856FB0E4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55626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9" name="Rectangle 10">
              <a:extLst>
                <a:ext uri="{FF2B5EF4-FFF2-40B4-BE49-F238E27FC236}">
                  <a16:creationId xmlns:a16="http://schemas.microsoft.com/office/drawing/2014/main" id="{199FAD1A-79A7-FAA5-A389-6AE101AEC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68" y="5479727"/>
              <a:ext cx="296557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c</a:t>
              </a:r>
            </a:p>
          </p:txBody>
        </p:sp>
        <p:sp>
          <p:nvSpPr>
            <p:cNvPr id="94230" name="Rectangle 11">
              <a:extLst>
                <a:ext uri="{FF2B5EF4-FFF2-40B4-BE49-F238E27FC236}">
                  <a16:creationId xmlns:a16="http://schemas.microsoft.com/office/drawing/2014/main" id="{6CAF2E88-B9E9-DB63-58FB-8C4B8E53F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288" y="5519422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860ED01-7F36-2735-E06D-817BD172C32B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735513"/>
            <a:ext cx="1962150" cy="442912"/>
            <a:chOff x="6331125" y="4735996"/>
            <a:chExt cx="1962594" cy="441933"/>
          </a:xfrm>
        </p:grpSpPr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2C811ECA-F09E-58F7-76AC-90355B61B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2" y="4828674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6" name="Rectangle 22">
              <a:extLst>
                <a:ext uri="{FF2B5EF4-FFF2-40B4-BE49-F238E27FC236}">
                  <a16:creationId xmlns:a16="http://schemas.microsoft.com/office/drawing/2014/main" id="{EB3CF823-A7E8-DF48-C16C-932A678FC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125" y="4735996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y</a:t>
              </a:r>
            </a:p>
          </p:txBody>
        </p:sp>
        <p:sp>
          <p:nvSpPr>
            <p:cNvPr id="94227" name="Rectangle 23">
              <a:extLst>
                <a:ext uri="{FF2B5EF4-FFF2-40B4-BE49-F238E27FC236}">
                  <a16:creationId xmlns:a16="http://schemas.microsoft.com/office/drawing/2014/main" id="{27C76A7A-C990-167F-102E-D800A7C5F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47803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3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8398DA-7937-AE36-70C8-34CD25D220D8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427539"/>
            <a:ext cx="1962150" cy="477837"/>
            <a:chOff x="6331125" y="4427859"/>
            <a:chExt cx="1962593" cy="477727"/>
          </a:xfrm>
        </p:grpSpPr>
        <p:sp>
          <p:nvSpPr>
            <p:cNvPr id="94222" name="Line 21">
              <a:extLst>
                <a:ext uri="{FF2B5EF4-FFF2-40B4-BE49-F238E27FC236}">
                  <a16:creationId xmlns:a16="http://schemas.microsoft.com/office/drawing/2014/main" id="{C1247BC5-BE16-5B95-94C8-FAC5AC738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1" y="4508041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3" name="Rectangle 22">
              <a:extLst>
                <a:ext uri="{FF2B5EF4-FFF2-40B4-BE49-F238E27FC236}">
                  <a16:creationId xmlns:a16="http://schemas.microsoft.com/office/drawing/2014/main" id="{222465C9-470E-C653-87DC-51AF524A5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125" y="4427859"/>
              <a:ext cx="296557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z</a:t>
              </a:r>
            </a:p>
          </p:txBody>
        </p:sp>
        <p:sp>
          <p:nvSpPr>
            <p:cNvPr id="94224" name="Rectangle 23">
              <a:extLst>
                <a:ext uri="{FF2B5EF4-FFF2-40B4-BE49-F238E27FC236}">
                  <a16:creationId xmlns:a16="http://schemas.microsoft.com/office/drawing/2014/main" id="{B5F4FF18-EA75-63BA-29EB-E1B28A1B8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4508041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52FC-0681-0F38-3825-564150E1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4">
            <a:extLst>
              <a:ext uri="{FF2B5EF4-FFF2-40B4-BE49-F238E27FC236}">
                <a16:creationId xmlns:a16="http://schemas.microsoft.com/office/drawing/2014/main" id="{74E0B6ED-0118-0900-7ECF-3AF4EC4B0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9D74C1B4-7228-69AA-D44F-B289BDE2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142</a:t>
            </a:fld>
            <a:endParaRPr lang="fr-FR" altLang="fr-FR" sz="1400"/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9BA8AE5A-EE2B-4D7B-A210-C899FA833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47" y="1553287"/>
            <a:ext cx="8629988" cy="51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9836"/>
      </p:ext>
    </p:extLst>
  </p:cSld>
  <p:clrMapOvr>
    <a:masterClrMapping/>
  </p:clrMapOvr>
  <p:transition spd="slow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E6021716-8D41-AE4D-115A-CB7F24DC7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Conversions de type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B9BFCC6C-5681-1F84-5FD7-F0A70A3AE3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828800"/>
            <a:ext cx="83820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fr-FR" altLang="fr-FR" sz="2000" i="1"/>
              <a:t>par défaut la constante  numérique est de type int,  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suffixe  L   pour obtenir une constante de type long    </a:t>
            </a:r>
            <a:r>
              <a:rPr lang="fr-FR" altLang="fr-FR" sz="2000"/>
              <a:t>40L</a:t>
            </a:r>
            <a:endParaRPr lang="fr-FR" altLang="fr-FR" sz="2000" i="1"/>
          </a:p>
          <a:p>
            <a:pPr lvl="1">
              <a:lnSpc>
                <a:spcPct val="88000"/>
              </a:lnSpc>
            </a:pPr>
            <a:r>
              <a:rPr lang="fr-FR" altLang="fr-FR" sz="2000" i="1"/>
              <a:t>par défaut la constante  flottante est de type double,  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suffixe  F   pour obtenir une constante de type float </a:t>
            </a:r>
            <a:r>
              <a:rPr lang="fr-FR" altLang="fr-FR" sz="2000"/>
              <a:t>   40.0F</a:t>
            </a:r>
            <a:endParaRPr lang="fr-FR" altLang="fr-FR" sz="2000" i="1"/>
          </a:p>
          <a:p>
            <a:pPr>
              <a:lnSpc>
                <a:spcPct val="88000"/>
              </a:lnSpc>
            </a:pPr>
            <a:r>
              <a:rPr lang="fr-FR" altLang="fr-FR"/>
              <a:t>Implicite</a:t>
            </a:r>
          </a:p>
          <a:p>
            <a:pPr lvl="1">
              <a:lnSpc>
                <a:spcPct val="88000"/>
              </a:lnSpc>
            </a:pPr>
            <a:r>
              <a:rPr lang="fr-FR" altLang="fr-FR" sz="2400" i="1"/>
              <a:t>si la taille du type destinataire est supérieure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byte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	short,int,long,float,double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short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int, 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char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int, 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int 	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long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float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double</a:t>
            </a:r>
          </a:p>
        </p:txBody>
      </p:sp>
      <p:sp>
        <p:nvSpPr>
          <p:cNvPr id="98307" name="Espace réservé du numéro de diapositive 1">
            <a:extLst>
              <a:ext uri="{FF2B5EF4-FFF2-40B4-BE49-F238E27FC236}">
                <a16:creationId xmlns:a16="http://schemas.microsoft.com/office/drawing/2014/main" id="{03A65A82-D9D7-71D7-F0BB-79D24E33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53674C-1194-4E87-AB97-7A1ED6CCF8D4}" type="slidenum">
              <a:rPr lang="fr-FR" altLang="fr-FR" sz="1400" smtClean="0"/>
              <a:pPr/>
              <a:t>143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B1AC8DD8-F666-1D98-D5BC-5B9D8E74E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 de type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475C69CE-1BFC-FC5E-F445-43D78A99843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95400" y="1600200"/>
            <a:ext cx="9525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400"/>
              <a:t>Les affectations non implicites doivent être </a:t>
            </a:r>
            <a:r>
              <a:rPr lang="fr-FR" altLang="fr-FR" sz="2400" i="1"/>
              <a:t>castées</a:t>
            </a:r>
            <a:r>
              <a:rPr lang="fr-FR" altLang="fr-FR" sz="2400"/>
              <a:t> (sinon erreur à la compilation).</a:t>
            </a:r>
          </a:p>
          <a:p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400"/>
              <a:t>Automatique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si la taille du type destinataire est supérieure</a:t>
            </a:r>
          </a:p>
          <a:p>
            <a:pPr lvl="1">
              <a:lnSpc>
                <a:spcPct val="88000"/>
              </a:lnSpc>
            </a:pPr>
            <a:r>
              <a:rPr lang="fr-FR" altLang="fr-FR" sz="2000">
                <a:latin typeface="Courier New" panose="02070309020205020404" pitchFamily="49" charset="0"/>
              </a:rPr>
              <a:t>byte a,b,c;	int d = a+b/c;</a:t>
            </a: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>
              <a:lnSpc>
                <a:spcPct val="88000"/>
              </a:lnSpc>
            </a:pPr>
            <a:r>
              <a:rPr lang="fr-FR" altLang="fr-FR" sz="2400"/>
              <a:t>Explicite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int i = 258;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long l = i;  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ok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i;  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error: Explicit cast needed to convert int to byte</a:t>
            </a:r>
            <a:endParaRPr lang="fr-FR" altLang="fr-FR" sz="1700">
              <a:latin typeface="Courier New" panose="02070309020205020404" pitchFamily="49" charset="0"/>
            </a:endParaRP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258;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error: Explicit cast needed to convert int to byte</a:t>
            </a:r>
            <a:endParaRPr lang="fr-FR" altLang="fr-FR" sz="1700">
              <a:latin typeface="Courier New" panose="02070309020205020404" pitchFamily="49" charset="0"/>
            </a:endParaRP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(byte)i;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ok mais b = 2</a:t>
            </a:r>
            <a:endParaRPr lang="fr-FR" altLang="fr-FR" sz="1500">
              <a:solidFill>
                <a:schemeClr val="accent1"/>
              </a:solidFill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i="1"/>
          </a:p>
        </p:txBody>
      </p:sp>
      <p:sp>
        <p:nvSpPr>
          <p:cNvPr id="96259" name="Espace réservé du numéro de diapositive 1">
            <a:extLst>
              <a:ext uri="{FF2B5EF4-FFF2-40B4-BE49-F238E27FC236}">
                <a16:creationId xmlns:a16="http://schemas.microsoft.com/office/drawing/2014/main" id="{AD8FF257-EFA1-E8D1-EA4D-65B3A8B8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385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D5D508-666C-4354-9ACC-9EF2617E085F}" type="slidenum">
              <a:rPr lang="fr-FR" altLang="fr-FR" sz="1400" smtClean="0"/>
              <a:pPr/>
              <a:t>144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EC940-DB1A-DB86-7147-2F50A102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F72AA8CF-35CB-0AC3-32A5-8F8077A1B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 de type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75C9BAB5-5FC9-C0AC-D0A6-D80D67103F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95400" y="1600200"/>
            <a:ext cx="9525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258 </a:t>
            </a:r>
            <a:r>
              <a:rPr lang="fr-FR" sz="2400" b="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fr-FR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)  = 00000000 00000000 00000001 00000010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             ^^^^^^^^^^^^^^^^^^^^^^^^^^^^^^ ^^^^^^^^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             24 bits supprimés              8 bits conservés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Résultat   = 00000010 = 2 en décimal</a:t>
            </a:r>
            <a:endParaRPr lang="fr-F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i="1"/>
          </a:p>
        </p:txBody>
      </p:sp>
      <p:sp>
        <p:nvSpPr>
          <p:cNvPr id="96259" name="Espace réservé du numéro de diapositive 1">
            <a:extLst>
              <a:ext uri="{FF2B5EF4-FFF2-40B4-BE49-F238E27FC236}">
                <a16:creationId xmlns:a16="http://schemas.microsoft.com/office/drawing/2014/main" id="{285B0F8A-E073-55BA-042E-4DD74B3C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512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D5D508-666C-4354-9ACC-9EF2617E085F}" type="slidenum">
              <a:rPr lang="fr-FR" altLang="fr-FR" sz="1400" smtClean="0"/>
              <a:pPr/>
              <a:t>145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29997401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DB3C4D1-7B95-8F43-4A7F-27FCFF449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51E0B6E1-1009-8C49-BE4D-F938D99863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</a:pP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49A34379-3A36-A8D4-51C0-669C80C2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385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146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7CA2688-FAF2-4874-8F83-C13DEAB2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5" y="3840384"/>
            <a:ext cx="3409950" cy="2514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EDB6-27A9-12F3-0B3A-ECFBBE94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C83D3FB2-D7C9-0FFF-2D31-A6B0E3BB4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77648828-DC9D-FA9E-4D69-F1D71D13E0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61D581DB-3245-B658-FEA6-FDF0ACA3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147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2B3D9F11-909F-2B92-ABA5-03B11784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472" y="4435631"/>
            <a:ext cx="6165497" cy="2100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3689148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803B-4A90-AD59-6D26-1EED6018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A70FF2B-C723-B159-67D8-F56EE95F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769274EA-8703-3FC2-7A91-D4EE17A3D66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&lt;&lt;	Bits à gauche perdus, zéros insérés à droite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25022C33-DAAF-3463-9C22-C3B66955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41973"/>
            <a:ext cx="588422" cy="3507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148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303731249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97ED5-E417-7413-19B1-4A6C0B29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A7662C0-4641-77A6-D189-6AD0E910B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1E695463-BDCB-B8A3-C011-F6FAFEDFE7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&lt;&lt;	Bits à gauche perdus, zéros insérés à droite</a:t>
            </a:r>
          </a:p>
          <a:p>
            <a:pPr lvl="1">
              <a:lnSpc>
                <a:spcPct val="88000"/>
              </a:lnSpc>
            </a:pP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>
                <a:ea typeface="Calibri Light"/>
                <a:cs typeface="Calibri Light"/>
              </a:rPr>
              <a:t>~ </a:t>
            </a:r>
            <a:r>
              <a:rPr lang="fr-FR" sz="2400"/>
              <a:t>complément binaire (</a:t>
            </a:r>
            <a:r>
              <a:rPr lang="fr-FR" sz="2400" err="1"/>
              <a:t>bitwise</a:t>
            </a:r>
            <a:r>
              <a:rPr lang="fr-FR" sz="2400"/>
              <a:t> NOT). Il inverse tous les bits d'un nombre.</a:t>
            </a:r>
            <a:endParaRPr lang="fr-FR" altLang="fr-FR" sz="2400"/>
          </a:p>
          <a:p>
            <a:pPr lvl="1">
              <a:lnSpc>
                <a:spcPct val="88000"/>
              </a:lnSpc>
            </a:pPr>
            <a:endParaRPr 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1B62338C-6AC1-BA8A-02B3-56393A4D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41973"/>
            <a:ext cx="631554" cy="2788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149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E93683-EB8A-8AAA-ECEE-4AA7D9816D4C}"/>
              </a:ext>
            </a:extLst>
          </p:cNvPr>
          <p:cNvSpPr txBox="1"/>
          <p:nvPr/>
        </p:nvSpPr>
        <p:spPr>
          <a:xfrm>
            <a:off x="4710023" y="5428891"/>
            <a:ext cx="67257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int a = 5; // En </a:t>
            </a:r>
            <a:r>
              <a:rPr lang="en-US" err="1"/>
              <a:t>binaire</a:t>
            </a:r>
            <a:r>
              <a:rPr lang="en-US"/>
              <a:t>: 00000000 00000000 00000000 00000101 </a:t>
            </a:r>
            <a:endParaRPr lang="fr-FR"/>
          </a:p>
          <a:p>
            <a:r>
              <a:rPr lang="en-US"/>
              <a:t>int b = ~a; // </a:t>
            </a:r>
            <a:r>
              <a:rPr lang="en-US" err="1"/>
              <a:t>Résultat</a:t>
            </a:r>
            <a:r>
              <a:rPr lang="en-US"/>
              <a:t>:  11111111 11111111 11111111 11111010 </a:t>
            </a:r>
            <a:r>
              <a:rPr lang="en-US" err="1"/>
              <a:t>System.out.println</a:t>
            </a:r>
            <a:r>
              <a:rPr lang="en-US"/>
              <a:t>(b); // Affiche: -6</a:t>
            </a:r>
          </a:p>
        </p:txBody>
      </p:sp>
    </p:spTree>
    <p:extLst>
      <p:ext uri="{BB962C8B-B14F-4D97-AF65-F5344CB8AC3E}">
        <p14:creationId xmlns:p14="http://schemas.microsoft.com/office/powerpoint/2010/main" val="16606572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579CB1D-BDEE-C27D-4627-D9B619CC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4" y="2701926"/>
            <a:ext cx="849788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80975" indent="-180975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095375" indent="-180975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552575" indent="-180975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ＭＳ Ｐゴシック"/>
              </a:rPr>
              <a:t>Vocabulaire</a:t>
            </a: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un objet est une </a:t>
            </a: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instanciation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(</a:t>
            </a:r>
            <a:r>
              <a:rPr lang="fr-FR" altLang="fr-FR" sz="1800" b="1" i="1">
                <a:solidFill>
                  <a:srgbClr val="000000"/>
                </a:solidFill>
                <a:latin typeface="Verdana"/>
                <a:ea typeface="ＭＳ Ｐゴシック"/>
              </a:rPr>
              <a:t>occurrence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) d'une classe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ＭＳ Ｐゴシック"/>
              </a:rPr>
              <a:t>Une classe est composée:</a:t>
            </a: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 </a:t>
            </a:r>
          </a:p>
          <a:p>
            <a:pPr lvl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D'attributs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données dont les valeurs représentent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l'état de l'objet </a:t>
            </a:r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De méthodes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opérations applicables aux objets 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7B41BC9B-35E4-56E0-1088-7FFD0F80C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9" y="3644901"/>
            <a:ext cx="1747837" cy="16541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Line 4">
            <a:extLst>
              <a:ext uri="{FF2B5EF4-FFF2-40B4-BE49-F238E27FC236}">
                <a16:creationId xmlns:a16="http://schemas.microsoft.com/office/drawing/2014/main" id="{273648B4-800F-FEC6-8FF1-F3FA6294CC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1439" y="4003675"/>
            <a:ext cx="1747837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4DC09B24-A258-DA5C-FDBA-82D0A6EE2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668713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 err="1">
                <a:solidFill>
                  <a:schemeClr val="accent2"/>
                </a:solidFill>
                <a:latin typeface="Arial" panose="020B0604020202020204" pitchFamily="34" charset="0"/>
              </a:rPr>
              <a:t>Nom_de_la_classe</a:t>
            </a:r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5BB79135-B8FF-D05E-3069-DB2F74CB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4076700"/>
            <a:ext cx="14589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attribut1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attribut2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39942" name="Line 7">
            <a:extLst>
              <a:ext uri="{FF2B5EF4-FFF2-40B4-BE49-F238E27FC236}">
                <a16:creationId xmlns:a16="http://schemas.microsoft.com/office/drawing/2014/main" id="{38DA1AEF-4D32-65F9-7E79-915E1B96C9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8263" y="4651375"/>
            <a:ext cx="1751012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43" name="Text Box 8">
            <a:extLst>
              <a:ext uri="{FF2B5EF4-FFF2-40B4-BE49-F238E27FC236}">
                <a16:creationId xmlns:a16="http://schemas.microsoft.com/office/drawing/2014/main" id="{1313E8D5-E77B-8E7C-1968-6DAD8CF4F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6" y="4718050"/>
            <a:ext cx="1287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méthode1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méthode2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45862D-18F6-D595-1DC0-6363CD45B9E5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15C7DD-189A-D818-3FC5-FE3751230DEF}"/>
              </a:ext>
            </a:extLst>
          </p:cNvPr>
          <p:cNvSpPr txBox="1"/>
          <p:nvPr/>
        </p:nvSpPr>
        <p:spPr>
          <a:xfrm>
            <a:off x="790575" y="1771650"/>
            <a:ext cx="107251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95375" lvl="2" indent="-180975">
              <a:spcBef>
                <a:spcPct val="0"/>
              </a:spcBef>
            </a:pPr>
            <a:r>
              <a:rPr lang="fr-FR" b="1">
                <a:solidFill>
                  <a:srgbClr val="990000"/>
                </a:solidFill>
                <a:latin typeface="Verdana"/>
                <a:ea typeface="Verdana"/>
              </a:rPr>
              <a:t>Notion de </a:t>
            </a:r>
            <a:r>
              <a:rPr lang="fr-FR" b="1" i="1">
                <a:solidFill>
                  <a:srgbClr val="990000"/>
                </a:solidFill>
                <a:latin typeface="Verdana"/>
                <a:ea typeface="Verdana"/>
              </a:rPr>
              <a:t>Classe</a:t>
            </a:r>
            <a:endParaRPr lang="fr-FR">
              <a:latin typeface="Verdana"/>
              <a:ea typeface="Verdana"/>
            </a:endParaRPr>
          </a:p>
          <a:p>
            <a:pPr marL="1657350" lvl="3" indent="-285750">
              <a:spcBef>
                <a:spcPct val="0"/>
              </a:spcBef>
              <a:buFont typeface="Arial"/>
              <a:buChar char="•"/>
            </a:pP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Structure d'un objet, c.-à-d. une déclaration de l'ensemble des entités qui composeront l</a:t>
            </a:r>
            <a:r>
              <a:rPr lang="ja-JP" altLang="fr-FR">
                <a:solidFill>
                  <a:srgbClr val="000000"/>
                </a:solidFill>
                <a:latin typeface="Arial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objet</a:t>
            </a:r>
            <a:endParaRPr lang="en-US">
              <a:solidFill>
                <a:srgbClr val="000000"/>
              </a:solidFill>
              <a:latin typeface="Verdana"/>
              <a:ea typeface="Verdana"/>
            </a:endParaRPr>
          </a:p>
          <a:p>
            <a:pPr marL="1657350" lvl="3" indent="-285750">
              <a:spcBef>
                <a:spcPct val="0"/>
              </a:spcBef>
              <a:buFont typeface="Arial"/>
              <a:buChar char="•"/>
            </a:pP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Un objet est donc "issu" d'une classe, c'est le produit qui sort d'un moule</a:t>
            </a:r>
            <a:endParaRPr lang="en-US">
              <a:solidFill>
                <a:srgbClr val="000000"/>
              </a:solidFill>
              <a:latin typeface="Verdana"/>
              <a:ea typeface="Verdana"/>
            </a:endParaRPr>
          </a:p>
          <a:p>
            <a:pPr algn="l"/>
            <a:endParaRPr lang="fr-FR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689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1566-C969-A789-A015-9024CE4F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5888C864-7DF2-20D3-E63D-EAFFF8EF0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64953440-B7F9-25BF-A942-B1FBE77289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endParaRPr lang="fr-FR" altLang="fr-FR" sz="2400"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Booléens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&amp;, |, ^,   &amp;=, |=, ^=, ==, !=, !, ?:, ||, &amp;&amp;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4CF93473-EA3E-807F-E8EB-6F83065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17" y="6356350"/>
            <a:ext cx="484054" cy="308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150</a:t>
            </a:fld>
            <a:endParaRPr lang="fr-FR" altLang="fr-FR" sz="14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A8A7E5-867E-7C72-DD49-1A6A5D1A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59" y="3128964"/>
            <a:ext cx="10602382" cy="24729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8904729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6DA848FC-B25A-9388-FB04-49C89A1BA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Précédence des opérateurs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B5B00E7B-FDDB-5E2D-FA55-F08E084ED4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819400" y="1524000"/>
            <a:ext cx="78486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++		--		~			!</a:t>
            </a:r>
            <a:endParaRPr lang="fr-FR"/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*		/		%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+		-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&gt;&gt;		&gt;&gt;&gt;	&lt;&lt;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&gt;		&gt;=		&lt;		&lt;=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==		!=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&amp;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^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|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&amp;&amp;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||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?: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=		</a:t>
            </a:r>
            <a:endParaRPr lang="fr-FR" altLang="fr-FR" sz="2000">
              <a:ea typeface="Calibri"/>
              <a:cs typeface="Calibri"/>
            </a:endParaRPr>
          </a:p>
        </p:txBody>
      </p:sp>
      <p:sp>
        <p:nvSpPr>
          <p:cNvPr id="108547" name="Line 4">
            <a:extLst>
              <a:ext uri="{FF2B5EF4-FFF2-40B4-BE49-F238E27FC236}">
                <a16:creationId xmlns:a16="http://schemas.microsoft.com/office/drawing/2014/main" id="{891F1F17-32BB-B88C-C88D-EBB0FA4B9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590676"/>
            <a:ext cx="0" cy="4810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8548" name="Rectangle 5">
            <a:extLst>
              <a:ext uri="{FF2B5EF4-FFF2-40B4-BE49-F238E27FC236}">
                <a16:creationId xmlns:a16="http://schemas.microsoft.com/office/drawing/2014/main" id="{EAC28EE5-1AB1-CF6B-C261-B31851F63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600200"/>
            <a:ext cx="384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+</a:t>
            </a:r>
          </a:p>
        </p:txBody>
      </p:sp>
      <p:sp>
        <p:nvSpPr>
          <p:cNvPr id="108549" name="Rectangle 6">
            <a:extLst>
              <a:ext uri="{FF2B5EF4-FFF2-40B4-BE49-F238E27FC236}">
                <a16:creationId xmlns:a16="http://schemas.microsoft.com/office/drawing/2014/main" id="{12EEB36E-3836-D554-798D-C3DD8BECC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019800"/>
            <a:ext cx="3000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-</a:t>
            </a:r>
          </a:p>
        </p:txBody>
      </p:sp>
      <p:sp>
        <p:nvSpPr>
          <p:cNvPr id="108550" name="Espace réservé du numéro de diapositive 1">
            <a:extLst>
              <a:ext uri="{FF2B5EF4-FFF2-40B4-BE49-F238E27FC236}">
                <a16:creationId xmlns:a16="http://schemas.microsoft.com/office/drawing/2014/main" id="{E7A9603B-507E-E209-F031-A1690C43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98683"/>
            <a:ext cx="469942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EDFA10-3803-41BE-BF84-866253193C3B}" type="slidenum">
              <a:rPr lang="fr-FR" altLang="fr-FR" sz="1400" smtClean="0"/>
              <a:pPr/>
              <a:t>151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re 1">
            <a:extLst>
              <a:ext uri="{FF2B5EF4-FFF2-40B4-BE49-F238E27FC236}">
                <a16:creationId xmlns:a16="http://schemas.microsoft.com/office/drawing/2014/main" id="{119D2169-368D-2869-DE2A-31129997C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-99082"/>
            <a:ext cx="10649549" cy="1325563"/>
          </a:xfrm>
        </p:spPr>
        <p:txBody>
          <a:bodyPr/>
          <a:lstStyle/>
          <a:p>
            <a:r>
              <a:rPr lang="fr-FR" altLang="fr-FR">
                <a:ea typeface="Calibri"/>
                <a:cs typeface="Calibri"/>
              </a:rPr>
              <a:t>Opérateur ternaire</a:t>
            </a:r>
            <a:endParaRPr lang="fr-FR" altLang="fr-FR"/>
          </a:p>
        </p:txBody>
      </p:sp>
      <p:sp>
        <p:nvSpPr>
          <p:cNvPr id="110594" name="Espace réservé du contenu 2">
            <a:extLst>
              <a:ext uri="{FF2B5EF4-FFF2-40B4-BE49-F238E27FC236}">
                <a16:creationId xmlns:a16="http://schemas.microsoft.com/office/drawing/2014/main" id="{480B0262-7CA7-A716-EF74-5C25FB5B0C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7751" y="2246178"/>
            <a:ext cx="3327342" cy="34553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if (a &gt;b) z = c ; </a:t>
            </a:r>
            <a:r>
              <a:rPr lang="fr-FR" altLang="fr-FR" err="1"/>
              <a:t>else</a:t>
            </a:r>
            <a:r>
              <a:rPr lang="fr-FR" altLang="fr-FR"/>
              <a:t> z = d;</a:t>
            </a:r>
          </a:p>
          <a:p>
            <a:endParaRPr lang="fr-FR" altLang="fr-FR"/>
          </a:p>
          <a:p>
            <a:endParaRPr lang="fr-FR" altLang="fr-FR">
              <a:ea typeface="Calibri"/>
              <a:cs typeface="Calibri"/>
            </a:endParaRPr>
          </a:p>
          <a:p>
            <a:endParaRPr lang="fr-FR" altLang="fr-FR"/>
          </a:p>
        </p:txBody>
      </p:sp>
      <p:sp>
        <p:nvSpPr>
          <p:cNvPr id="110595" name="Espace réservé du numéro de diapositive 3">
            <a:extLst>
              <a:ext uri="{FF2B5EF4-FFF2-40B4-BE49-F238E27FC236}">
                <a16:creationId xmlns:a16="http://schemas.microsoft.com/office/drawing/2014/main" id="{DD75C2CD-F442-EAAC-17F6-3F21A7019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7751" y="6356350"/>
            <a:ext cx="455831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D630474-8932-4E29-B6F6-A89121BB31C4}" type="slidenum">
              <a:rPr lang="fr-FR" altLang="fr-FR" sz="1400" smtClean="0"/>
              <a:pPr/>
              <a:t>152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343187-A2B8-5AAB-7C22-EBD3A408715F}"/>
              </a:ext>
            </a:extLst>
          </p:cNvPr>
          <p:cNvSpPr txBox="1"/>
          <p:nvPr/>
        </p:nvSpPr>
        <p:spPr>
          <a:xfrm>
            <a:off x="5262836" y="1782160"/>
            <a:ext cx="582623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A626A4"/>
                </a:solidFill>
                <a:ea typeface="+mn-lt"/>
                <a:cs typeface="+mn-lt"/>
              </a:rPr>
              <a:t>if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(</a:t>
            </a:r>
            <a:r>
              <a:rPr lang="fr-FR">
                <a:ea typeface="+mn-lt"/>
                <a:cs typeface="+mn-lt"/>
              </a:rPr>
              <a:t>a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&gt;</a:t>
            </a:r>
            <a:r>
              <a:rPr lang="fr-FR">
                <a:ea typeface="+mn-lt"/>
                <a:cs typeface="+mn-lt"/>
              </a:rPr>
              <a:t> b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)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{</a:t>
            </a:r>
            <a:endParaRPr lang="fr-FR">
              <a:ea typeface="+mn-lt"/>
              <a:cs typeface="+mn-lt"/>
            </a:endParaRPr>
          </a:p>
          <a:p>
            <a:r>
              <a:rPr lang="fr-FR">
                <a:ea typeface="+mn-lt"/>
                <a:cs typeface="+mn-lt"/>
              </a:rPr>
              <a:t>                    z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=</a:t>
            </a:r>
            <a:r>
              <a:rPr lang="fr-FR">
                <a:ea typeface="+mn-lt"/>
                <a:cs typeface="+mn-lt"/>
              </a:rPr>
              <a:t> c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;</a:t>
            </a:r>
            <a:r>
              <a:rPr lang="fr-FR"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                }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A626A4"/>
                </a:solidFill>
                <a:ea typeface="+mn-lt"/>
                <a:cs typeface="+mn-lt"/>
              </a:rPr>
              <a:t>else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{</a:t>
            </a:r>
            <a:r>
              <a:rPr lang="fr-FR">
                <a:ea typeface="+mn-lt"/>
                <a:cs typeface="+mn-lt"/>
              </a:rPr>
              <a:t> </a:t>
            </a:r>
          </a:p>
          <a:p>
            <a:r>
              <a:rPr lang="fr-FR">
                <a:ea typeface="+mn-lt"/>
                <a:cs typeface="+mn-lt"/>
              </a:rPr>
              <a:t>                    z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=</a:t>
            </a:r>
            <a:r>
              <a:rPr lang="fr-FR">
                <a:ea typeface="+mn-lt"/>
                <a:cs typeface="+mn-lt"/>
              </a:rPr>
              <a:t> d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;</a:t>
            </a:r>
            <a:r>
              <a:rPr lang="fr-FR"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                }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0C4F6639-C607-B474-4064-926CB33FC444}"/>
              </a:ext>
            </a:extLst>
          </p:cNvPr>
          <p:cNvSpPr/>
          <p:nvPr/>
        </p:nvSpPr>
        <p:spPr>
          <a:xfrm>
            <a:off x="4762499" y="1971675"/>
            <a:ext cx="390525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992DF1-69C3-67D6-462B-97D6BE3E54D1}"/>
              </a:ext>
            </a:extLst>
          </p:cNvPr>
          <p:cNvSpPr txBox="1"/>
          <p:nvPr/>
        </p:nvSpPr>
        <p:spPr>
          <a:xfrm>
            <a:off x="771645" y="3655671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586CDC"/>
                </a:solidFill>
                <a:ea typeface="Calibri"/>
                <a:cs typeface="Calibri"/>
              </a:rPr>
              <a:t>z = (a &gt;b) ? c : d;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B6FF-99C3-01CF-4FA4-76A1005A8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19AEC840-A0DB-1924-49C7-FF47BC5A5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153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E2967E2-196A-9A4A-0B06-6633C54A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  <p:pic>
        <p:nvPicPr>
          <p:cNvPr id="5" name="Image 4" descr="Une image contenant Police, capture d’écran, Graphique, texte&#10;&#10;Le contenu généré par l’IA peut être incorrect.">
            <a:extLst>
              <a:ext uri="{FF2B5EF4-FFF2-40B4-BE49-F238E27FC236}">
                <a16:creationId xmlns:a16="http://schemas.microsoft.com/office/drawing/2014/main" id="{8A1AB33E-C69D-98B2-3CEE-BFA163E1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145" y="2203890"/>
            <a:ext cx="7019925" cy="149542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619DD35-013E-E71A-610C-AA36DAE7CBB1}"/>
              </a:ext>
            </a:extLst>
          </p:cNvPr>
          <p:cNvSpPr txBox="1">
            <a:spLocks noChangeArrowheads="1"/>
          </p:cNvSpPr>
          <p:nvPr/>
        </p:nvSpPr>
        <p:spPr>
          <a:xfrm>
            <a:off x="5102568" y="3819716"/>
            <a:ext cx="6678630" cy="61118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2400" dirty="0"/>
              <a:t>La modélisation objet devient un réflexe (sur)naturel</a:t>
            </a:r>
            <a:endParaRPr lang="fr-FR" altLang="fr-FR" sz="2400" dirty="0">
              <a:ea typeface="Calibri"/>
              <a:cs typeface="Calibri"/>
            </a:endParaRPr>
          </a:p>
        </p:txBody>
      </p:sp>
      <p:pic>
        <p:nvPicPr>
          <p:cNvPr id="4" name="Image 3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0FC70D99-12FF-4AD9-508E-08180402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978" y="4673311"/>
            <a:ext cx="3146848" cy="21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1787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150FD-5948-9467-0D56-95BFEA823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EB908B-B178-6370-B784-1F93D068AF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C4DFA8-80A3-6D8B-2942-9A58FEFE95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154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CAD15616-C975-EA28-8330-D75B53904B8D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expanded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B75C05-DC1B-C636-2A9E-62E4E94EE2B3}"/>
              </a:ext>
            </a:extLst>
          </p:cNvPr>
          <p:cNvSpPr txBox="1"/>
          <p:nvPr/>
        </p:nvSpPr>
        <p:spPr>
          <a:xfrm>
            <a:off x="769930" y="1712064"/>
            <a:ext cx="5093931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/>
              <a:t>Exercice  : Conception d'un système de location de véhicules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Reprenons le système de location de véhicules . Vous disposez des classes suivantes :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(classe mère) : immatriculation, marque,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tarifJournalier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Voiture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(hérite de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)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nbPlaces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typeCarburant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Moto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(hérite de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)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cylindree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avec réduction de 10% pour les locations &gt; 7 jours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Client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nom,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prenom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numPermis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>
                <a:solidFill>
                  <a:srgbClr val="141413"/>
                </a:solidFill>
                <a:ea typeface="+mn-lt"/>
                <a:cs typeface="+mn-lt"/>
              </a:rPr>
              <a:t>Location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dateDebut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dateFin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</a:t>
            </a:r>
            <a:r>
              <a:rPr lang="fr-FR" sz="1400" err="1">
                <a:solidFill>
                  <a:srgbClr val="141413"/>
                </a:solidFill>
                <a:ea typeface="+mn-lt"/>
                <a:cs typeface="+mn-lt"/>
              </a:rPr>
              <a:t>vehicule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, client</a:t>
            </a:r>
            <a:endParaRPr lang="fr-FR" sz="1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b="1" err="1">
                <a:solidFill>
                  <a:srgbClr val="141413"/>
                </a:solidFill>
                <a:ea typeface="+mn-lt"/>
                <a:cs typeface="+mn-lt"/>
              </a:rPr>
              <a:t>AgenceLocation</a:t>
            </a:r>
            <a:r>
              <a:rPr lang="fr-FR" sz="1400">
                <a:solidFill>
                  <a:srgbClr val="141413"/>
                </a:solidFill>
                <a:ea typeface="+mn-lt"/>
                <a:cs typeface="+mn-lt"/>
              </a:rPr>
              <a:t> : gère les véhicules et locations</a:t>
            </a:r>
            <a:endParaRPr lang="fr-FR" sz="1400">
              <a:ea typeface="Calibri"/>
              <a:cs typeface="Calibri"/>
            </a:endParaRPr>
          </a:p>
          <a:p>
            <a:endParaRPr lang="fr-FR">
              <a:solidFill>
                <a:srgbClr val="141413"/>
              </a:solidFill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25541A02-EDAE-FBF6-45C4-23CA8E16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291" y="4224497"/>
            <a:ext cx="3322694" cy="232538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5FD0280-490F-EF9A-C97D-76788FDACAF5}"/>
              </a:ext>
            </a:extLst>
          </p:cNvPr>
          <p:cNvSpPr txBox="1"/>
          <p:nvPr/>
        </p:nvSpPr>
        <p:spPr>
          <a:xfrm>
            <a:off x="1591910" y="5202212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881546-4F10-416D-32C4-656E16F47B8C}"/>
              </a:ext>
            </a:extLst>
          </p:cNvPr>
          <p:cNvSpPr txBox="1"/>
          <p:nvPr/>
        </p:nvSpPr>
        <p:spPr>
          <a:xfrm>
            <a:off x="7187942" y="1491143"/>
            <a:ext cx="45954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/>
              <a:t>Diagramme de séquence</a:t>
            </a:r>
            <a:endParaRPr lang="fr-FR" sz="1400" b="1">
              <a:ea typeface="Calibri"/>
              <a:cs typeface="Calibri"/>
            </a:endParaRPr>
          </a:p>
          <a:p>
            <a:r>
              <a:rPr lang="fr-FR" sz="1400" b="1">
                <a:ea typeface="+mn-lt"/>
                <a:cs typeface="+mn-lt"/>
              </a:rPr>
              <a:t>Scénario</a:t>
            </a:r>
            <a:r>
              <a:rPr lang="fr-FR" sz="1400">
                <a:ea typeface="+mn-lt"/>
                <a:cs typeface="+mn-lt"/>
              </a:rPr>
              <a:t> : "Louer un véhicule"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Un client se présente à l'agence pour louer une voiture pour 5 jours. L'employé de l'agence doit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Vérifier la disponibilité du véhicule demandé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Créer une nouvelle 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Calculer le prix total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Confirmer la réservation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r-FR" sz="1400">
              <a:ea typeface="+mn-lt"/>
              <a:cs typeface="+mn-lt"/>
            </a:endParaRPr>
          </a:p>
          <a:p>
            <a:r>
              <a:rPr lang="fr-FR" sz="1400" b="1">
                <a:ea typeface="+mn-lt"/>
                <a:cs typeface="+mn-lt"/>
              </a:rPr>
              <a:t>Question </a:t>
            </a:r>
            <a:r>
              <a:rPr lang="fr-FR" sz="1400">
                <a:ea typeface="+mn-lt"/>
                <a:cs typeface="+mn-lt"/>
              </a:rPr>
              <a:t>: Dessinez le diagramme de séquence pour ce scénario en considérant les objets suivants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:Client</a:t>
            </a:r>
            <a:r>
              <a:rPr lang="fr-FR" sz="1400">
                <a:ea typeface="+mn-lt"/>
                <a:cs typeface="+mn-lt"/>
              </a:rPr>
              <a:t> (acteur)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EmployeAgence</a:t>
            </a:r>
            <a:r>
              <a:rPr lang="fr-FR" sz="1400">
                <a:ea typeface="+mn-lt"/>
                <a:cs typeface="+mn-lt"/>
              </a:rPr>
              <a:t> (acteur)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AgenceLocation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Vehicule</a:t>
            </a:r>
            <a:r>
              <a:rPr lang="fr-FR" sz="1400">
                <a:ea typeface="+mn-lt"/>
                <a:cs typeface="+mn-lt"/>
              </a:rPr>
              <a:t> (peut être une Voiture ou Moto)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:Location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 b="1">
                <a:ea typeface="+mn-lt"/>
                <a:cs typeface="+mn-lt"/>
              </a:rPr>
              <a:t>Indices</a:t>
            </a:r>
            <a:r>
              <a:rPr lang="fr-FR" sz="1400">
                <a:ea typeface="+mn-lt"/>
                <a:cs typeface="+mn-lt"/>
              </a:rPr>
              <a:t>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Pensez aux messages synchrones pour les appels de méthodes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N'oubliez pas les messages de retour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La méthode </a:t>
            </a:r>
            <a:r>
              <a:rPr lang="fr-FR" sz="1400" err="1">
                <a:latin typeface="Consolas"/>
              </a:rPr>
              <a:t>calculerPrixTotal</a:t>
            </a:r>
            <a:r>
              <a:rPr lang="fr-FR" sz="1400">
                <a:latin typeface="Consolas"/>
              </a:rPr>
              <a:t>(</a:t>
            </a:r>
            <a:r>
              <a:rPr lang="fr-FR" sz="1400" err="1">
                <a:latin typeface="Consolas"/>
              </a:rPr>
              <a:t>nbJours</a:t>
            </a:r>
            <a:r>
              <a:rPr lang="fr-FR" sz="1400">
                <a:latin typeface="Consolas"/>
              </a:rPr>
              <a:t>)</a:t>
            </a:r>
            <a:r>
              <a:rPr lang="fr-FR" sz="1400">
                <a:ea typeface="+mn-lt"/>
                <a:cs typeface="+mn-lt"/>
              </a:rPr>
              <a:t> est polymorphe</a:t>
            </a:r>
            <a:endParaRPr lang="fr-FR" sz="1400">
              <a:ea typeface="Calibri"/>
              <a:cs typeface="Calibri"/>
            </a:endParaRPr>
          </a:p>
          <a:p>
            <a:pPr algn="l"/>
            <a:endParaRPr lang="fr-F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74442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A572-24C5-18C2-7134-265A2605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ECAD95-10A0-8F64-97ED-1C1B8F6273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A86785-11EE-A28F-0E0A-68AE59E8E2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155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F6A434AB-2EC5-3C99-D4C4-087172A92F40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… The story </a:t>
            </a:r>
            <a:r>
              <a:rPr lang="fr-FR" err="1">
                <a:ea typeface="Calibri"/>
                <a:cs typeface="Calibri"/>
              </a:rPr>
              <a:t>expanded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5C06DC-27CE-A1AA-1025-0EE8BA058919}"/>
              </a:ext>
            </a:extLst>
          </p:cNvPr>
          <p:cNvSpPr txBox="1"/>
          <p:nvPr/>
        </p:nvSpPr>
        <p:spPr>
          <a:xfrm>
            <a:off x="7187942" y="1491143"/>
            <a:ext cx="45954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/>
              <a:t>Diagramme de séquence</a:t>
            </a:r>
            <a:endParaRPr lang="fr-FR" sz="1400" b="1">
              <a:ea typeface="Calibri"/>
              <a:cs typeface="Calibri"/>
            </a:endParaRPr>
          </a:p>
          <a:p>
            <a:r>
              <a:rPr lang="fr-FR" sz="1400" b="1">
                <a:ea typeface="+mn-lt"/>
                <a:cs typeface="+mn-lt"/>
              </a:rPr>
              <a:t>Scénario</a:t>
            </a:r>
            <a:r>
              <a:rPr lang="fr-FR" sz="1400">
                <a:ea typeface="+mn-lt"/>
                <a:cs typeface="+mn-lt"/>
              </a:rPr>
              <a:t> : "Louer un véhicule"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Un client se présente à l'agence pour louer une voiture pour 5 jours. L'employé de l'agence doit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Vérifier la disponibilité du véhicule demandé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Créer une nouvelle 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Calculer le prix total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Confirmer la réservation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r-FR" sz="1400">
              <a:ea typeface="+mn-lt"/>
              <a:cs typeface="+mn-lt"/>
            </a:endParaRPr>
          </a:p>
          <a:p>
            <a:r>
              <a:rPr lang="fr-FR" sz="1400" b="1">
                <a:ea typeface="+mn-lt"/>
                <a:cs typeface="+mn-lt"/>
              </a:rPr>
              <a:t>Question </a:t>
            </a:r>
            <a:r>
              <a:rPr lang="fr-FR" sz="1400">
                <a:ea typeface="+mn-lt"/>
                <a:cs typeface="+mn-lt"/>
              </a:rPr>
              <a:t>: Dessinez le diagramme de séquence pour ce scénario en considérant les objets suivants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:Client</a:t>
            </a:r>
            <a:r>
              <a:rPr lang="fr-FR" sz="1400">
                <a:ea typeface="+mn-lt"/>
                <a:cs typeface="+mn-lt"/>
              </a:rPr>
              <a:t> (acteur)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EmployeAgence</a:t>
            </a:r>
            <a:r>
              <a:rPr lang="fr-FR" sz="1400">
                <a:ea typeface="+mn-lt"/>
                <a:cs typeface="+mn-lt"/>
              </a:rPr>
              <a:t> (acteur)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AgenceLocation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</a:t>
            </a:r>
            <a:r>
              <a:rPr lang="fr-FR" sz="1400" err="1">
                <a:latin typeface="Consolas"/>
              </a:rPr>
              <a:t>Vehicule</a:t>
            </a:r>
            <a:r>
              <a:rPr lang="fr-FR" sz="1400">
                <a:ea typeface="+mn-lt"/>
                <a:cs typeface="+mn-lt"/>
              </a:rPr>
              <a:t> (peut être une Voiture ou Moto)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onsolas"/>
              </a:rPr>
              <a:t>:Location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 b="1">
                <a:ea typeface="+mn-lt"/>
                <a:cs typeface="+mn-lt"/>
              </a:rPr>
              <a:t>Indices</a:t>
            </a:r>
            <a:r>
              <a:rPr lang="fr-FR" sz="1400">
                <a:ea typeface="+mn-lt"/>
                <a:cs typeface="+mn-lt"/>
              </a:rPr>
              <a:t> :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Pensez aux messages synchrones pour les appels de méthodes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N'oubliez pas les messages de retour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La méthode </a:t>
            </a:r>
            <a:r>
              <a:rPr lang="fr-FR" sz="1400" err="1">
                <a:latin typeface="Consolas"/>
              </a:rPr>
              <a:t>calculerPrixTotal</a:t>
            </a:r>
            <a:r>
              <a:rPr lang="fr-FR" sz="1400">
                <a:latin typeface="Consolas"/>
              </a:rPr>
              <a:t>(</a:t>
            </a:r>
            <a:r>
              <a:rPr lang="fr-FR" sz="1400" err="1">
                <a:latin typeface="Consolas"/>
              </a:rPr>
              <a:t>nbJours</a:t>
            </a:r>
            <a:r>
              <a:rPr lang="fr-FR" sz="1400">
                <a:latin typeface="Consolas"/>
              </a:rPr>
              <a:t>)</a:t>
            </a:r>
            <a:r>
              <a:rPr lang="fr-FR" sz="1400">
                <a:ea typeface="+mn-lt"/>
                <a:cs typeface="+mn-lt"/>
              </a:rPr>
              <a:t> est polymorphe</a:t>
            </a:r>
            <a:endParaRPr lang="fr-FR" sz="1400">
              <a:ea typeface="Calibri"/>
              <a:cs typeface="Calibri"/>
            </a:endParaRPr>
          </a:p>
          <a:p>
            <a:pPr algn="l"/>
            <a:endParaRPr lang="fr-FR" sz="1400">
              <a:ea typeface="Calibri"/>
              <a:cs typeface="Calibri"/>
            </a:endParaRPr>
          </a:p>
        </p:txBody>
      </p:sp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D6B012F9-6877-E97F-4AA0-E2BEE121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" y="-2350"/>
            <a:ext cx="7195085" cy="68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99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5BFC-3674-252E-4B7C-1B0CC1DB8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DC22E0A-B73B-4286-1400-5F1D7452EC9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Un peu plus dans les détails</a:t>
            </a:r>
            <a:br>
              <a:rPr lang="fr-FR" altLang="fr-FR" dirty="0">
                <a:solidFill>
                  <a:srgbClr val="00B050"/>
                </a:solidFill>
              </a:rPr>
            </a:br>
            <a:r>
              <a:rPr lang="fr-FR" altLang="fr-FR" dirty="0">
                <a:solidFill>
                  <a:srgbClr val="00B050"/>
                </a:solidFill>
              </a:rPr>
              <a:t>… la suite.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48ADEC09-2426-E6EF-9EB9-AD994BBFB0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156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22933D4-B7BC-A4A8-BDD4-AD5DFA2C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2057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6B53E-9B14-A358-5863-7F883239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42B6390F-22BA-6222-164D-9AD1D2948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EC08A571-F250-A5DF-C04A-D3A22A54A0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9154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000"/>
              <a:t>Déclarations de tableaux</a:t>
            </a:r>
          </a:p>
          <a:p>
            <a:pPr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 err="1"/>
              <a:t>int</a:t>
            </a:r>
            <a:r>
              <a:rPr lang="fr-FR" altLang="fr-FR" sz="2000"/>
              <a:t>[] mois;   // mois est affecté à </a:t>
            </a:r>
            <a:r>
              <a:rPr lang="fr-FR" altLang="fr-FR" sz="2000" err="1"/>
              <a:t>null</a:t>
            </a:r>
            <a:r>
              <a:rPr lang="fr-FR" altLang="fr-FR" sz="2000"/>
              <a:t> ....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ou 	</a:t>
            </a:r>
            <a:r>
              <a:rPr lang="fr-FR" altLang="fr-FR" sz="2000" err="1"/>
              <a:t>int</a:t>
            </a:r>
            <a:r>
              <a:rPr lang="fr-FR" altLang="fr-FR" sz="2000"/>
              <a:t>[] mois = new </a:t>
            </a:r>
            <a:r>
              <a:rPr lang="fr-FR" altLang="fr-FR" sz="2000" err="1"/>
              <a:t>int</a:t>
            </a:r>
            <a:r>
              <a:rPr lang="fr-FR" altLang="fr-FR" sz="2000"/>
              <a:t>[12];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ou	</a:t>
            </a:r>
            <a:r>
              <a:rPr lang="fr-FR" altLang="fr-FR" sz="2000" err="1"/>
              <a:t>int</a:t>
            </a:r>
            <a:r>
              <a:rPr lang="fr-FR" altLang="fr-FR" sz="2000"/>
              <a:t>[] mois={31,28,31,30,31,30,31,31,30,31,30,31};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>
              <a:lnSpc>
                <a:spcPct val="88000"/>
              </a:lnSpc>
            </a:pPr>
            <a:r>
              <a:rPr lang="fr-FR" altLang="fr-FR" sz="2000"/>
              <a:t>Déclarations de tableaux à plusieurs dimensions</a:t>
            </a:r>
            <a:endParaRPr lang="fr-FR" altLang="fr-FR" sz="2000"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double [][]  m= new double [4][4];</a:t>
            </a: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64892ECE-A7D3-108D-E506-2CA799CE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157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576423081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A0E91296-2409-235A-FC7D-AFD0016FF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8C4636F-0565-AE80-5E87-EC5FB23EA9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0" y="1676400"/>
            <a:ext cx="99060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400"/>
              <a:t>Accès aux éléments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le premier élément est indexé en 0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vérification à l'exécution des bornes, levée d'exception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	</a:t>
            </a:r>
            <a:r>
              <a:rPr lang="fr-FR" altLang="fr-FR" sz="2400">
                <a:latin typeface="Courier New" panose="02070309020205020404" pitchFamily="49" charset="0"/>
              </a:rPr>
              <a:t>mois[0]= 31;</a:t>
            </a:r>
          </a:p>
          <a:p>
            <a:pPr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		int l = mois.length; </a:t>
            </a:r>
            <a:r>
              <a:rPr lang="fr-FR" altLang="fr-FR" sz="2400">
                <a:solidFill>
                  <a:schemeClr val="accent1"/>
                </a:solidFill>
                <a:latin typeface="Courier New" panose="02070309020205020404" pitchFamily="49" charset="0"/>
              </a:rPr>
              <a:t>// l = 12</a:t>
            </a:r>
          </a:p>
          <a:p>
            <a:pPr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		int e = mois[50]; </a:t>
            </a:r>
            <a:r>
              <a:rPr lang="fr-FR" altLang="fr-FR" sz="2400">
                <a:solidFill>
                  <a:schemeClr val="accent1"/>
                </a:solidFill>
                <a:latin typeface="Courier New" panose="02070309020205020404" pitchFamily="49" charset="0"/>
              </a:rPr>
              <a:t>// </a:t>
            </a:r>
            <a:r>
              <a:rPr lang="fr-FR" altLang="fr-FR" sz="1600">
                <a:solidFill>
                  <a:schemeClr val="accent1"/>
                </a:solidFill>
                <a:latin typeface="Courier New" panose="02070309020205020404" pitchFamily="49" charset="0"/>
              </a:rPr>
              <a:t>Lève une ArrayIndexOutOfBoundsException</a:t>
            </a:r>
            <a:endParaRPr lang="fr-FR" altLang="fr-FR" sz="1800">
              <a:solidFill>
                <a:schemeClr val="accent1"/>
              </a:solidFill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</a:pPr>
            <a:r>
              <a:rPr lang="fr-FR" altLang="fr-FR" sz="2400"/>
              <a:t>En paramètre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la variable de type tableau est une référence,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le passage par valeur de Java ne peut que transmettre la référence sur le tableau</a:t>
            </a:r>
          </a:p>
          <a:p>
            <a:pPr>
              <a:lnSpc>
                <a:spcPct val="88000"/>
              </a:lnSpc>
            </a:pPr>
            <a:r>
              <a:rPr lang="fr-FR" altLang="fr-FR" sz="2400">
                <a:solidFill>
                  <a:schemeClr val="accent1"/>
                </a:solidFill>
              </a:rPr>
              <a:t>2 syntaxes autorisées  : int mois[]  ou int[] mois;</a:t>
            </a:r>
            <a:r>
              <a:rPr lang="fr-FR" altLang="fr-FR"/>
              <a:t>  </a:t>
            </a:r>
          </a:p>
        </p:txBody>
      </p:sp>
      <p:sp>
        <p:nvSpPr>
          <p:cNvPr id="113667" name="Espace réservé du numéro de diapositive 1">
            <a:extLst>
              <a:ext uri="{FF2B5EF4-FFF2-40B4-BE49-F238E27FC236}">
                <a16:creationId xmlns:a16="http://schemas.microsoft.com/office/drawing/2014/main" id="{BFCED806-3801-C973-9359-C4FFD625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98164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F8CCB50-1B68-41F1-9A81-790327780DC7}" type="slidenum">
              <a:rPr lang="fr-FR" altLang="fr-FR" sz="1400" smtClean="0"/>
              <a:pPr/>
              <a:t>158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6C75DBC-9C51-82AA-A8E6-0F4D0C072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439F1FD3-5EA2-E93B-1214-3867D77303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265" y="1719532"/>
            <a:ext cx="5694871" cy="48379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public class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GestionNotes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 public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void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main(String[] args)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Tableau des notes d'étudiants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double[] notes = {12.5, 15.0, 8.5, 16.5, 11.0, 14.0, 9.5};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String[]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= {"Alice", "Bob", "Claire", </a:t>
            </a:r>
            <a:endParaRPr lang="fr-FR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"David", "Emma", "Fred", "Grace"};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Affichage des notes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System.out.println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("=== Notes des étudiants ===");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for (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i = 0; i &lt;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notes.length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; i++)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System.out.printf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("%-8s: %.1f/20\n",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[i], notes[i]);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}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2FF7E938-7EBD-EBD3-EDDE-3641878B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69942" cy="393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159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9F9074-DB6D-CA27-6581-65AE278A1980}"/>
              </a:ext>
            </a:extLst>
          </p:cNvPr>
          <p:cNvSpPr txBox="1"/>
          <p:nvPr/>
        </p:nvSpPr>
        <p:spPr>
          <a:xfrm>
            <a:off x="6161251" y="1192214"/>
            <a:ext cx="5374256" cy="663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 // Calcul de la moyenne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somme = 0;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</a:t>
            </a: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 for (double note : notes)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     somme += note;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moyenne = somme /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("Moyenne de classe: %.2f/20\n", moyenne);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/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/ Recherche de la meilleure note</a:t>
            </a:r>
            <a:endParaRPr lang="fr-FR" sz="900">
              <a:solidFill>
                <a:srgbClr val="035077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double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String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for (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int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i = 1; i &lt;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; i++)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if (notes[i] &gt;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("Meilleure note: %s avec %.1f/20\n",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1771CC4-93B8-E9E9-F7CB-B3F3A111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0" y="1343025"/>
            <a:ext cx="2520950" cy="20145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962" name="Line 3">
            <a:extLst>
              <a:ext uri="{FF2B5EF4-FFF2-40B4-BE49-F238E27FC236}">
                <a16:creationId xmlns:a16="http://schemas.microsoft.com/office/drawing/2014/main" id="{96C38166-276A-4242-DEA8-4B32EB9D8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703388"/>
            <a:ext cx="2520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E79DA264-E454-AA82-122F-9FDDAA41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6" y="1395413"/>
            <a:ext cx="201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rgbClr val="FF0000"/>
                </a:solidFill>
                <a:latin typeface="Arial" panose="020B0604020202020204" pitchFamily="34" charset="0"/>
              </a:rPr>
              <a:t>Voiture</a:t>
            </a:r>
          </a:p>
        </p:txBody>
      </p:sp>
      <p:sp>
        <p:nvSpPr>
          <p:cNvPr id="40964" name="Line 5">
            <a:extLst>
              <a:ext uri="{FF2B5EF4-FFF2-40B4-BE49-F238E27FC236}">
                <a16:creationId xmlns:a16="http://schemas.microsoft.com/office/drawing/2014/main" id="{8E3E59C3-615C-3AD2-B87F-51FC9C0D6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7825" y="2566988"/>
            <a:ext cx="2520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E5653120-62ED-7155-139D-178A15EA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676525"/>
            <a:ext cx="22225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Démarrer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Arrêter()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Rouler()</a:t>
            </a:r>
          </a:p>
        </p:txBody>
      </p:sp>
      <p:sp>
        <p:nvSpPr>
          <p:cNvPr id="40966" name="Text Box 7">
            <a:extLst>
              <a:ext uri="{FF2B5EF4-FFF2-40B4-BE49-F238E27FC236}">
                <a16:creationId xmlns:a16="http://schemas.microsoft.com/office/drawing/2014/main" id="{7914A413-99AC-1B41-0197-9E6EB54AF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6" y="1798638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Numéro de série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Int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Poids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double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Immatriculation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String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Kilométrage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double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485D2641-4354-6ED2-91DB-94C03BFF7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34302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88F21D28-C57B-DD23-802C-3128A1228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475" y="17033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C2C39E6F-3D27-0AD7-F5E1-ACA01CDC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1" y="1395413"/>
            <a:ext cx="201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FIAT-UNO-17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1C3CDF36-B857-215E-D081-2C47D128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1774825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233434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8864 YF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33 000 : kilométrage</a:t>
            </a:r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D61C70A2-F9D6-06BC-334D-72CEB203D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300" y="25669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29" name="Rectangle 13">
            <a:extLst>
              <a:ext uri="{FF2B5EF4-FFF2-40B4-BE49-F238E27FC236}">
                <a16:creationId xmlns:a16="http://schemas.microsoft.com/office/drawing/2014/main" id="{D0C47399-CF75-825C-56C4-14F1B6AE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07352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6D8CEB9C-FFA5-2841-12F3-367A6BB12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6713" y="44338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5BFD84C6-517E-F01D-AF94-66724AAA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4097338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Renault-Clio-17</a:t>
            </a: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060105CB-672A-5F89-34CB-1F5396C0E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9" y="4505325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5323454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64 YFT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23 000 : kilométrage</a:t>
            </a:r>
          </a:p>
        </p:txBody>
      </p:sp>
      <p:sp>
        <p:nvSpPr>
          <p:cNvPr id="9233" name="Line 17">
            <a:extLst>
              <a:ext uri="{FF2B5EF4-FFF2-40B4-BE49-F238E27FC236}">
                <a16:creationId xmlns:a16="http://schemas.microsoft.com/office/drawing/2014/main" id="{D95DFD36-CF6D-3428-75D6-6C9FFA726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3538" y="52974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B981F9F1-D855-FA87-50AA-437875A50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078289"/>
            <a:ext cx="2520950" cy="20145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Line 19">
            <a:extLst>
              <a:ext uri="{FF2B5EF4-FFF2-40B4-BE49-F238E27FC236}">
                <a16:creationId xmlns:a16="http://schemas.microsoft.com/office/drawing/2014/main" id="{EC64DFFC-9329-9A70-3C1A-D1ADA960E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9238" y="4438650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6" name="Text Box 20">
            <a:extLst>
              <a:ext uri="{FF2B5EF4-FFF2-40B4-BE49-F238E27FC236}">
                <a16:creationId xmlns:a16="http://schemas.microsoft.com/office/drawing/2014/main" id="{A0A0A0DB-C377-FD58-E99D-E1EA10B38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130675"/>
            <a:ext cx="2298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Peugeot-206-75</a:t>
            </a: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D645E046-CCE3-A163-90E2-27F7DDA41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4510088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1700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8634 YGG 75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15 000 : kilométrage</a:t>
            </a:r>
          </a:p>
        </p:txBody>
      </p:sp>
      <p:sp>
        <p:nvSpPr>
          <p:cNvPr id="9238" name="Line 22">
            <a:extLst>
              <a:ext uri="{FF2B5EF4-FFF2-40B4-BE49-F238E27FC236}">
                <a16:creationId xmlns:a16="http://schemas.microsoft.com/office/drawing/2014/main" id="{027F3813-B5CC-B832-D1A5-1CB738EDD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6063" y="5302250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1" name="Line 25">
            <a:extLst>
              <a:ext uri="{FF2B5EF4-FFF2-40B4-BE49-F238E27FC236}">
                <a16:creationId xmlns:a16="http://schemas.microsoft.com/office/drawing/2014/main" id="{C811A301-F586-0CA5-3138-0560DBA74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7025" y="343058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2" name="Line 26">
            <a:extLst>
              <a:ext uri="{FF2B5EF4-FFF2-40B4-BE49-F238E27FC236}">
                <a16:creationId xmlns:a16="http://schemas.microsoft.com/office/drawing/2014/main" id="{B56D1321-411A-16C8-2785-0C8C7A334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63" y="3430588"/>
            <a:ext cx="1008062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3" name="Line 27">
            <a:extLst>
              <a:ext uri="{FF2B5EF4-FFF2-40B4-BE49-F238E27FC236}">
                <a16:creationId xmlns:a16="http://schemas.microsoft.com/office/drawing/2014/main" id="{265C8558-957E-386B-8D93-49E25518B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6889" y="2351088"/>
            <a:ext cx="935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E68A3D9-7B86-E3CB-28EB-53B0EDF7D0DC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/>
      <p:bldP spid="9227" grpId="0"/>
      <p:bldP spid="9229" grpId="0" animBg="1"/>
      <p:bldP spid="9231" grpId="0"/>
      <p:bldP spid="9232" grpId="0"/>
      <p:bldP spid="9234" grpId="0" animBg="1"/>
      <p:bldP spid="9236" grpId="0"/>
      <p:bldP spid="9237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A905-E297-3BA2-43BF-8FF759EE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FC4D4A2F-A3C8-6A00-468F-C505D3443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C8696B74-FB55-FFD4-73AD-D196E6D220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265" y="1719532"/>
            <a:ext cx="5694871" cy="48379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public class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GestionNotes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 public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void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main(String[] args)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Tableau des notes d'étudiants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double[] notes = {12.5, 15.0, 8.5, 16.5, 11.0, 14.0, 9.5};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String[]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= {"Alice", "Bob", "Claire", </a:t>
            </a:r>
            <a:endParaRPr lang="fr-FR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"David", "Emma", "Fred", "Grace"};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Affichage des notes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System.out.println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("=== Notes des étudiants ===");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for (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i = 0; i &lt;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notes.length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; i++)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System.out.printf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("%-8s: %.1f/20\n",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[i], notes[i]);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}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C48A72BE-8F87-F8C8-2853-2C259DC0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695720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160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838FAA-5E5B-05D1-D892-140D414C6C5C}"/>
              </a:ext>
            </a:extLst>
          </p:cNvPr>
          <p:cNvSpPr txBox="1"/>
          <p:nvPr/>
        </p:nvSpPr>
        <p:spPr>
          <a:xfrm>
            <a:off x="6161251" y="1192214"/>
            <a:ext cx="5374256" cy="663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 // Calcul de la moyenne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somme = 0;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</a:t>
            </a: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 for (double note : notes)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     somme += note;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moyenne = somme /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("Moyenne de classe: %.2f/20\n", moyenne);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/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/ Recherche de la meilleure note</a:t>
            </a:r>
            <a:endParaRPr lang="fr-FR" sz="900">
              <a:solidFill>
                <a:srgbClr val="035077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double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String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for (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int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i = 1; i &lt;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; i++)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if (notes[i] &gt;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("Meilleure note: %s avec %.1f/20\n",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8DF60-E80D-1E24-F657-413ADEF64CA6}"/>
              </a:ext>
            </a:extLst>
          </p:cNvPr>
          <p:cNvSpPr/>
          <p:nvPr/>
        </p:nvSpPr>
        <p:spPr>
          <a:xfrm>
            <a:off x="6037384" y="2916115"/>
            <a:ext cx="4630615" cy="18756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ea typeface="+mn-lt"/>
                <a:cs typeface="+mn-lt"/>
              </a:rPr>
              <a:t>for 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i = 0; i &lt; </a:t>
            </a:r>
            <a:r>
              <a:rPr lang="fr-FR" err="1">
                <a:ea typeface="+mn-lt"/>
                <a:cs typeface="+mn-lt"/>
              </a:rPr>
              <a:t>notes.length</a:t>
            </a:r>
            <a:r>
              <a:rPr lang="fr-FR">
                <a:ea typeface="+mn-lt"/>
                <a:cs typeface="+mn-lt"/>
              </a:rPr>
              <a:t>; i++) {</a:t>
            </a:r>
            <a:endParaRPr lang="fr-FR"/>
          </a:p>
          <a:p>
            <a:pPr algn="ctr"/>
            <a:r>
              <a:rPr lang="fr-FR">
                <a:ea typeface="+mn-lt"/>
                <a:cs typeface="+mn-lt"/>
              </a:rPr>
              <a:t>    double note = notes[i];</a:t>
            </a:r>
            <a:endParaRPr lang="fr-FR"/>
          </a:p>
          <a:p>
            <a:pPr algn="ctr"/>
            <a:r>
              <a:rPr lang="fr-FR">
                <a:ea typeface="+mn-lt"/>
                <a:cs typeface="+mn-lt"/>
              </a:rPr>
              <a:t>    Somme += note;</a:t>
            </a:r>
          </a:p>
          <a:p>
            <a:pPr algn="ctr"/>
            <a:r>
              <a:rPr lang="fr-FR">
                <a:ea typeface="+mn-lt"/>
                <a:cs typeface="+mn-lt"/>
              </a:rPr>
              <a:t>}</a:t>
            </a: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383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7">
            <a:extLst>
              <a:ext uri="{FF2B5EF4-FFF2-40B4-BE49-F238E27FC236}">
                <a16:creationId xmlns:a16="http://schemas.microsoft.com/office/drawing/2014/main" id="{B793202E-C3A6-157C-3CBC-D59C945963A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3962400"/>
            <a:ext cx="1600200" cy="1295400"/>
            <a:chOff x="7010400" y="3962400"/>
            <a:chExt cx="1600200" cy="1295400"/>
          </a:xfrm>
        </p:grpSpPr>
        <p:sp>
          <p:nvSpPr>
            <p:cNvPr id="115738" name="Rectangle 1042">
              <a:extLst>
                <a:ext uri="{FF2B5EF4-FFF2-40B4-BE49-F238E27FC236}">
                  <a16:creationId xmlns:a16="http://schemas.microsoft.com/office/drawing/2014/main" id="{8DC55F2F-98FC-7792-5ECC-7E7C90689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3962400"/>
              <a:ext cx="1600200" cy="1295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115739" name="Line 1043">
              <a:extLst>
                <a:ext uri="{FF2B5EF4-FFF2-40B4-BE49-F238E27FC236}">
                  <a16:creationId xmlns:a16="http://schemas.microsoft.com/office/drawing/2014/main" id="{404445A0-6AB2-A947-9821-FC1AE187D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613" y="49530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15740" name="Line 1047">
              <a:extLst>
                <a:ext uri="{FF2B5EF4-FFF2-40B4-BE49-F238E27FC236}">
                  <a16:creationId xmlns:a16="http://schemas.microsoft.com/office/drawing/2014/main" id="{6E2776C1-7CBA-4968-1D63-3F96FEB6D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613" y="42672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24860FB-9340-F2EC-4734-24C64AB7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228601"/>
            <a:ext cx="8188325" cy="917575"/>
          </a:xfrm>
        </p:spPr>
        <p:txBody>
          <a:bodyPr lIns="90488" tIns="44450" rIns="90488" bIns="44450" anchor="ctr"/>
          <a:lstStyle/>
          <a:p>
            <a:r>
              <a:rPr lang="fr-FR" altLang="fr-FR"/>
              <a:t>Passage de paramètres par valeur uniquement</a:t>
            </a:r>
          </a:p>
        </p:txBody>
      </p:sp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926733A8-8B5C-7D92-523C-4154C76B37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58925" y="1471613"/>
            <a:ext cx="9074150" cy="224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static void trier(int[] tab){… tab[0] = 8; … } // --&gt; t[0] == 8;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Méthode_appelante() {   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int[] t = {2,4,3,1,5};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trier(t); 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43013" name="Line 1028">
            <a:extLst>
              <a:ext uri="{FF2B5EF4-FFF2-40B4-BE49-F238E27FC236}">
                <a16:creationId xmlns:a16="http://schemas.microsoft.com/office/drawing/2014/main" id="{8A5E8B01-3811-8A81-E394-D945D0B5D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4343400"/>
            <a:ext cx="1817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14" name="Rectangle 1029">
            <a:extLst>
              <a:ext uri="{FF2B5EF4-FFF2-40B4-BE49-F238E27FC236}">
                <a16:creationId xmlns:a16="http://schemas.microsoft.com/office/drawing/2014/main" id="{DA420EBF-2F2E-2F9D-C2C3-038189AE4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3357564"/>
            <a:ext cx="167481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600" b="1"/>
              <a:t>Appel de trier(t);</a:t>
            </a:r>
          </a:p>
        </p:txBody>
      </p:sp>
      <p:sp>
        <p:nvSpPr>
          <p:cNvPr id="115718" name="Rectangle 1030">
            <a:extLst>
              <a:ext uri="{FF2B5EF4-FFF2-40B4-BE49-F238E27FC236}">
                <a16:creationId xmlns:a16="http://schemas.microsoft.com/office/drawing/2014/main" id="{454821F1-93C7-A95D-9025-82660B1F2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62400"/>
            <a:ext cx="16002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sp>
        <p:nvSpPr>
          <p:cNvPr id="115719" name="Line 1031">
            <a:extLst>
              <a:ext uri="{FF2B5EF4-FFF2-40B4-BE49-F238E27FC236}">
                <a16:creationId xmlns:a16="http://schemas.microsoft.com/office/drawing/2014/main" id="{6FC8D4B2-F3E6-9E35-ECEC-E5987281B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3814" y="49530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0" name="Rectangle 1032">
            <a:extLst>
              <a:ext uri="{FF2B5EF4-FFF2-40B4-BE49-F238E27FC236}">
                <a16:creationId xmlns:a16="http://schemas.microsoft.com/office/drawing/2014/main" id="{AE6EEE9F-6BC4-D00B-5088-FFBEC41B0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88" y="4865688"/>
            <a:ext cx="265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</a:t>
            </a:r>
          </a:p>
        </p:txBody>
      </p:sp>
      <p:sp>
        <p:nvSpPr>
          <p:cNvPr id="115721" name="Rectangle 1033">
            <a:extLst>
              <a:ext uri="{FF2B5EF4-FFF2-40B4-BE49-F238E27FC236}">
                <a16:creationId xmlns:a16="http://schemas.microsoft.com/office/drawing/2014/main" id="{647B0116-F5D9-FC4E-146E-8FE7441A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600200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sp>
        <p:nvSpPr>
          <p:cNvPr id="115722" name="Line 1034">
            <a:extLst>
              <a:ext uri="{FF2B5EF4-FFF2-40B4-BE49-F238E27FC236}">
                <a16:creationId xmlns:a16="http://schemas.microsoft.com/office/drawing/2014/main" id="{E64B58B3-C3C7-8706-D9DC-D82E11DE1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62484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3" name="Line 1035">
            <a:extLst>
              <a:ext uri="{FF2B5EF4-FFF2-40B4-BE49-F238E27FC236}">
                <a16:creationId xmlns:a16="http://schemas.microsoft.com/office/drawing/2014/main" id="{62A62E6F-C972-06D8-AA6D-36F86B304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9436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4" name="Line 1036">
            <a:extLst>
              <a:ext uri="{FF2B5EF4-FFF2-40B4-BE49-F238E27FC236}">
                <a16:creationId xmlns:a16="http://schemas.microsoft.com/office/drawing/2014/main" id="{5C3D50A2-5BD8-032E-3204-F583DE465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6388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5" name="Line 1037">
            <a:extLst>
              <a:ext uri="{FF2B5EF4-FFF2-40B4-BE49-F238E27FC236}">
                <a16:creationId xmlns:a16="http://schemas.microsoft.com/office/drawing/2014/main" id="{9C68CA17-943D-A64B-BF5B-23FAF10A1E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3340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4702" name="Rectangle 1038">
            <a:extLst>
              <a:ext uri="{FF2B5EF4-FFF2-40B4-BE49-F238E27FC236}">
                <a16:creationId xmlns:a16="http://schemas.microsoft.com/office/drawing/2014/main" id="{99E72088-9106-7457-82DD-5D2FCFFE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9" y="4941888"/>
            <a:ext cx="3079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5</a:t>
            </a:r>
          </a:p>
          <a:p>
            <a:r>
              <a:rPr lang="fr-FR" altLang="fr-FR" sz="2000"/>
              <a:t>1</a:t>
            </a:r>
          </a:p>
          <a:p>
            <a:r>
              <a:rPr lang="fr-FR" altLang="fr-FR" sz="2000"/>
              <a:t>3</a:t>
            </a:r>
          </a:p>
          <a:p>
            <a:r>
              <a:rPr lang="fr-FR" altLang="fr-FR" sz="2000"/>
              <a:t>4</a:t>
            </a:r>
          </a:p>
          <a:p>
            <a:r>
              <a:rPr lang="fr-FR" altLang="fr-FR" sz="2000"/>
              <a:t>2</a:t>
            </a:r>
          </a:p>
        </p:txBody>
      </p:sp>
      <p:sp>
        <p:nvSpPr>
          <p:cNvPr id="115727" name="Rectangle 1039">
            <a:extLst>
              <a:ext uri="{FF2B5EF4-FFF2-40B4-BE49-F238E27FC236}">
                <a16:creationId xmlns:a16="http://schemas.microsoft.com/office/drawing/2014/main" id="{1D2F4E2C-6985-79F6-DF54-236AAA4EC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647" y="4956265"/>
            <a:ext cx="704250" cy="1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t[4]</a:t>
            </a:r>
          </a:p>
          <a:p>
            <a:r>
              <a:rPr lang="fr-FR" altLang="fr-FR" sz="2000"/>
              <a:t>t[3]</a:t>
            </a:r>
          </a:p>
          <a:p>
            <a:r>
              <a:rPr lang="fr-FR" altLang="fr-FR" sz="2000"/>
              <a:t>t[2]</a:t>
            </a:r>
          </a:p>
          <a:p>
            <a:r>
              <a:rPr lang="fr-FR" altLang="fr-FR" sz="2000"/>
              <a:t>t[1]</a:t>
            </a:r>
          </a:p>
          <a:p>
            <a:r>
              <a:rPr lang="fr-FR" altLang="fr-FR" sz="2000"/>
              <a:t>t[0]</a:t>
            </a:r>
          </a:p>
        </p:txBody>
      </p:sp>
      <p:sp>
        <p:nvSpPr>
          <p:cNvPr id="115728" name="Line 1040">
            <a:extLst>
              <a:ext uri="{FF2B5EF4-FFF2-40B4-BE49-F238E27FC236}">
                <a16:creationId xmlns:a16="http://schemas.microsoft.com/office/drawing/2014/main" id="{3C134169-3211-8B8B-F9DB-482703EB4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9614" y="5154614"/>
            <a:ext cx="230187" cy="763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9" name="Line 1041">
            <a:extLst>
              <a:ext uri="{FF2B5EF4-FFF2-40B4-BE49-F238E27FC236}">
                <a16:creationId xmlns:a16="http://schemas.microsoft.com/office/drawing/2014/main" id="{8CA7AD0F-08C0-376C-E994-8CC18DDF7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4414" y="5992814"/>
            <a:ext cx="1360487" cy="369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29" name="Rectangle 1044">
            <a:extLst>
              <a:ext uri="{FF2B5EF4-FFF2-40B4-BE49-F238E27FC236}">
                <a16:creationId xmlns:a16="http://schemas.microsoft.com/office/drawing/2014/main" id="{707D69AD-7F79-7DC2-EC9D-87B6FD486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5088" y="4865688"/>
            <a:ext cx="265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</a:t>
            </a:r>
          </a:p>
        </p:txBody>
      </p:sp>
      <p:sp>
        <p:nvSpPr>
          <p:cNvPr id="43030" name="Line 1045">
            <a:extLst>
              <a:ext uri="{FF2B5EF4-FFF2-40B4-BE49-F238E27FC236}">
                <a16:creationId xmlns:a16="http://schemas.microsoft.com/office/drawing/2014/main" id="{E8545E2B-1115-06E0-FB49-ACE18A483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4" y="4572000"/>
            <a:ext cx="14366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31" name="Rectangle 1046">
            <a:extLst>
              <a:ext uri="{FF2B5EF4-FFF2-40B4-BE49-F238E27FC236}">
                <a16:creationId xmlns:a16="http://schemas.microsoft.com/office/drawing/2014/main" id="{0DD50506-35D9-8578-E33D-48140EA63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696" y="4031802"/>
            <a:ext cx="74906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tab</a:t>
            </a:r>
          </a:p>
        </p:txBody>
      </p:sp>
      <p:sp>
        <p:nvSpPr>
          <p:cNvPr id="43033" name="Line 1048">
            <a:extLst>
              <a:ext uri="{FF2B5EF4-FFF2-40B4-BE49-F238E27FC236}">
                <a16:creationId xmlns:a16="http://schemas.microsoft.com/office/drawing/2014/main" id="{AA2B7258-8985-10CA-EFF0-E136E9BBCC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0026" y="4429126"/>
            <a:ext cx="2371725" cy="188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34" name="Line 1049">
            <a:extLst>
              <a:ext uri="{FF2B5EF4-FFF2-40B4-BE49-F238E27FC236}">
                <a16:creationId xmlns:a16="http://schemas.microsoft.com/office/drawing/2014/main" id="{A938CDB8-CCCD-E3A8-16EE-7C4F883A4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0026" y="5114925"/>
            <a:ext cx="2447925" cy="1360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35" name="Rectangle 1050">
            <a:extLst>
              <a:ext uri="{FF2B5EF4-FFF2-40B4-BE49-F238E27FC236}">
                <a16:creationId xmlns:a16="http://schemas.microsoft.com/office/drawing/2014/main" id="{E9FA0205-01D1-563F-B88B-42198B2B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89" y="4027489"/>
            <a:ext cx="1089025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400"/>
              <a:t>Un extrait de la pile d</a:t>
            </a:r>
            <a:r>
              <a:rPr lang="ja-JP" altLang="fr-FR" sz="1400"/>
              <a:t>’</a:t>
            </a:r>
            <a:r>
              <a:rPr lang="fr-FR" altLang="ja-JP" sz="1400"/>
              <a:t>exécution</a:t>
            </a:r>
            <a:endParaRPr lang="fr-FR" altLang="fr-FR" sz="1400"/>
          </a:p>
        </p:txBody>
      </p:sp>
      <p:sp>
        <p:nvSpPr>
          <p:cNvPr id="115736" name="Espace réservé du numéro de diapositive 2">
            <a:extLst>
              <a:ext uri="{FF2B5EF4-FFF2-40B4-BE49-F238E27FC236}">
                <a16:creationId xmlns:a16="http://schemas.microsoft.com/office/drawing/2014/main" id="{0FFD8FA6-7C83-6309-D282-D14C88CD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70461"/>
            <a:ext cx="695720" cy="2240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DBD19C-5CE9-424F-AF4C-5ED78C8089F1}" type="slidenum">
              <a:rPr lang="fr-FR" altLang="fr-FR" sz="1400" smtClean="0"/>
              <a:pPr/>
              <a:t>161</a:t>
            </a:fld>
            <a:endParaRPr lang="fr-FR" altLang="fr-FR" sz="1400"/>
          </a:p>
        </p:txBody>
      </p:sp>
      <p:sp>
        <p:nvSpPr>
          <p:cNvPr id="29" name="Rectangle 1038">
            <a:extLst>
              <a:ext uri="{FF2B5EF4-FFF2-40B4-BE49-F238E27FC236}">
                <a16:creationId xmlns:a16="http://schemas.microsoft.com/office/drawing/2014/main" id="{74E03E20-7E10-3F65-3190-1C1E3D79D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388" y="4953001"/>
            <a:ext cx="3111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5</a:t>
            </a:r>
          </a:p>
          <a:p>
            <a:r>
              <a:rPr lang="fr-FR" altLang="fr-FR" sz="2000"/>
              <a:t>1</a:t>
            </a:r>
          </a:p>
          <a:p>
            <a:r>
              <a:rPr lang="fr-FR" altLang="fr-FR" sz="2000"/>
              <a:t>3</a:t>
            </a:r>
          </a:p>
          <a:p>
            <a:r>
              <a:rPr lang="fr-FR" altLang="fr-FR" sz="2000"/>
              <a:t>4</a:t>
            </a:r>
          </a:p>
          <a:p>
            <a:r>
              <a:rPr lang="fr-FR" altLang="fr-FR" sz="2000" b="1">
                <a:solidFill>
                  <a:schemeClr val="accent2"/>
                </a:solidFill>
              </a:rPr>
              <a:t>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4" grpId="1"/>
      <p:bldP spid="114702" grpId="0"/>
      <p:bldP spid="43029" grpId="0"/>
      <p:bldP spid="43029" grpId="1"/>
      <p:bldP spid="43031" grpId="0"/>
      <p:bldP spid="43031" grpId="1"/>
      <p:bldP spid="29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796080AE-426B-3D0A-28A4-8CC08395D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Instructions de contrôle</a:t>
            </a:r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F9747A32-39A5-E6E6-03E2-926A110CBE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buFontTx/>
              <a:buNone/>
            </a:pPr>
            <a:endParaRPr lang="fr-FR" altLang="fr-FR" sz="2800"/>
          </a:p>
          <a:p>
            <a:pPr>
              <a:lnSpc>
                <a:spcPct val="88000"/>
              </a:lnSpc>
            </a:pPr>
            <a:r>
              <a:rPr lang="fr-FR" altLang="fr-FR" sz="2800"/>
              <a:t>branchement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if else, break, switch, return                          // syntaxe C</a:t>
            </a:r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800"/>
              <a:t>Itération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while, do-while, for, continue                  	// syntaxe C</a:t>
            </a:r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800"/>
              <a:t>Exceptions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try catch  finally, throw</a:t>
            </a:r>
          </a:p>
        </p:txBody>
      </p:sp>
      <p:sp>
        <p:nvSpPr>
          <p:cNvPr id="117763" name="Espace réservé du numéro de diapositive 1">
            <a:extLst>
              <a:ext uri="{FF2B5EF4-FFF2-40B4-BE49-F238E27FC236}">
                <a16:creationId xmlns:a16="http://schemas.microsoft.com/office/drawing/2014/main" id="{706DDE2A-A453-8D35-912F-1CB4C2D4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08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7908E49-0DD5-4927-8B36-BBE7FC00D27E}" type="slidenum">
              <a:rPr lang="fr-FR" altLang="fr-FR" sz="1400" smtClean="0"/>
              <a:pPr/>
              <a:t>162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026">
            <a:extLst>
              <a:ext uri="{FF2B5EF4-FFF2-40B4-BE49-F238E27FC236}">
                <a16:creationId xmlns:a16="http://schemas.microsoft.com/office/drawing/2014/main" id="{C4711790-A0AF-FF59-E6AE-535F65A87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Instruction de branchement, </a:t>
            </a:r>
            <a:r>
              <a:rPr lang="fr-FR" altLang="fr-FR" i="1"/>
              <a:t>if else</a:t>
            </a:r>
          </a:p>
        </p:txBody>
      </p:sp>
      <p:sp>
        <p:nvSpPr>
          <p:cNvPr id="119810" name="Rectangle 1027">
            <a:extLst>
              <a:ext uri="{FF2B5EF4-FFF2-40B4-BE49-F238E27FC236}">
                <a16:creationId xmlns:a16="http://schemas.microsoft.com/office/drawing/2014/main" id="{0DC1BC24-C23A-2636-E0AE-80496B2DD5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73502" y="1446362"/>
            <a:ext cx="11415622" cy="44526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 i="1">
                <a:solidFill>
                  <a:srgbClr val="000000"/>
                </a:solidFill>
              </a:rPr>
              <a:t>if ( expression-</a:t>
            </a:r>
            <a:r>
              <a:rPr lang="fr-FR" altLang="fr-FR" sz="2000" b="0" i="1" err="1">
                <a:solidFill>
                  <a:srgbClr val="000000"/>
                </a:solidFill>
              </a:rPr>
              <a:t>booleenne</a:t>
            </a:r>
            <a:r>
              <a:rPr lang="fr-FR" altLang="fr-FR" sz="2000" b="0" i="1">
                <a:solidFill>
                  <a:srgbClr val="000000"/>
                </a:solidFill>
              </a:rPr>
              <a:t>) instructions1; [</a:t>
            </a:r>
            <a:r>
              <a:rPr lang="fr-FR" altLang="fr-FR" sz="2000" b="0" i="1" err="1">
                <a:solidFill>
                  <a:srgbClr val="000000"/>
                </a:solidFill>
              </a:rPr>
              <a:t>else</a:t>
            </a:r>
            <a:r>
              <a:rPr lang="fr-FR" altLang="fr-FR" sz="2000" b="0" i="1">
                <a:solidFill>
                  <a:srgbClr val="000000"/>
                </a:solidFill>
              </a:rPr>
              <a:t> instructions2]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public class </a:t>
            </a:r>
            <a:r>
              <a:rPr lang="fr-FR" altLang="fr-FR" sz="1800" b="0" err="1">
                <a:solidFill>
                  <a:srgbClr val="000000"/>
                </a:solidFill>
              </a:rPr>
              <a:t>IfElse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{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public </a:t>
            </a:r>
            <a:r>
              <a:rPr lang="fr-FR" altLang="fr-FR" sz="1800" b="0" err="1">
                <a:solidFill>
                  <a:srgbClr val="000000"/>
                </a:solidFill>
              </a:rPr>
              <a:t>static</a:t>
            </a:r>
            <a:r>
              <a:rPr lang="fr-FR" altLang="fr-FR" sz="1800" b="0">
                <a:solidFill>
                  <a:srgbClr val="000000"/>
                </a:solidFill>
              </a:rPr>
              <a:t> </a:t>
            </a:r>
            <a:r>
              <a:rPr lang="fr-FR" altLang="fr-FR" sz="1800" b="0" err="1">
                <a:solidFill>
                  <a:srgbClr val="000000"/>
                </a:solidFill>
              </a:rPr>
              <a:t>void</a:t>
            </a:r>
            <a:r>
              <a:rPr lang="fr-FR" altLang="fr-FR" sz="1800" b="0">
                <a:solidFill>
                  <a:srgbClr val="000000"/>
                </a:solidFill>
              </a:rPr>
              <a:t> main( String[] args)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{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		 </a:t>
            </a:r>
            <a:r>
              <a:rPr lang="fr-FR" altLang="fr-FR" sz="1800" b="0" err="1">
                <a:solidFill>
                  <a:srgbClr val="000000"/>
                </a:solidFill>
              </a:rPr>
              <a:t>int</a:t>
            </a:r>
            <a:r>
              <a:rPr lang="fr-FR" altLang="fr-FR" sz="1800" b="0">
                <a:solidFill>
                  <a:srgbClr val="000000"/>
                </a:solidFill>
              </a:rPr>
              <a:t>    mois = 4;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 		String saison;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		 if ( mois == 12 || mois == 1 || mois == 2)	{saison = "hiver"; 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3 || mois == 4 || mois == 5)	{saison = "printemps";} 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6 || mois == 7 || mois == 8)	{saison = "</a:t>
            </a:r>
            <a:r>
              <a:rPr lang="fr-FR" altLang="fr-FR" sz="1800" b="0" err="1">
                <a:solidFill>
                  <a:srgbClr val="000000"/>
                </a:solidFill>
              </a:rPr>
              <a:t>ete</a:t>
            </a:r>
            <a:r>
              <a:rPr lang="fr-FR" altLang="fr-FR" sz="1800" b="0">
                <a:solidFill>
                  <a:srgbClr val="000000"/>
                </a:solidFill>
              </a:rPr>
              <a:t>";	} 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9 || mois == 10 || mois == 11)	{saison = "automne";} 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{  saison = "";}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 		</a:t>
            </a:r>
            <a:r>
              <a:rPr lang="fr-FR" altLang="fr-FR" sz="18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800" b="0">
                <a:solidFill>
                  <a:srgbClr val="000000"/>
                </a:solidFill>
              </a:rPr>
              <a:t>("Avril est au " + saison + ".");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	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9811" name="Espace réservé du numéro de diapositive 1">
            <a:extLst>
              <a:ext uri="{FF2B5EF4-FFF2-40B4-BE49-F238E27FC236}">
                <a16:creationId xmlns:a16="http://schemas.microsoft.com/office/drawing/2014/main" id="{A247E532-49D8-2642-BF0E-F7F5E4DD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3D575D-1E26-42DF-94CF-52B5F2D23D36}" type="slidenum">
              <a:rPr lang="fr-FR" altLang="fr-FR" sz="1400" smtClean="0"/>
              <a:pPr/>
              <a:t>163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026">
            <a:extLst>
              <a:ext uri="{FF2B5EF4-FFF2-40B4-BE49-F238E27FC236}">
                <a16:creationId xmlns:a16="http://schemas.microsoft.com/office/drawing/2014/main" id="{DFE5358F-AC47-B61B-B349-73813616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 i="1"/>
              <a:t>swicth case</a:t>
            </a:r>
          </a:p>
        </p:txBody>
      </p:sp>
      <p:sp>
        <p:nvSpPr>
          <p:cNvPr id="120834" name="Rectangle 1027">
            <a:extLst>
              <a:ext uri="{FF2B5EF4-FFF2-40B4-BE49-F238E27FC236}">
                <a16:creationId xmlns:a16="http://schemas.microsoft.com/office/drawing/2014/main" id="{BD1481D7-64E9-4299-30A5-CFAB084911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38338" y="1700214"/>
            <a:ext cx="8221662" cy="470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switch ( expression) {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	 case value1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	 case value2 : 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           .....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      case value3 : 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	 case </a:t>
            </a:r>
            <a:r>
              <a:rPr lang="fr-FR" altLang="fr-FR" sz="2400" b="0" i="1" err="1">
                <a:solidFill>
                  <a:srgbClr val="000000"/>
                </a:solidFill>
              </a:rPr>
              <a:t>valueN</a:t>
            </a:r>
            <a:r>
              <a:rPr lang="fr-FR" altLang="fr-FR" sz="2400" b="0" i="1">
                <a:solidFill>
                  <a:srgbClr val="000000"/>
                </a:solidFill>
              </a:rPr>
              <a:t>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	default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}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1859" name="Espace réservé du numéro de diapositive 1">
            <a:extLst>
              <a:ext uri="{FF2B5EF4-FFF2-40B4-BE49-F238E27FC236}">
                <a16:creationId xmlns:a16="http://schemas.microsoft.com/office/drawing/2014/main" id="{7EAD3ECD-024A-D33D-1042-3D1BC3FA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2794"/>
            <a:ext cx="371164" cy="3227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47F1F8-DD70-4A78-9BD5-979452364390}" type="slidenum">
              <a:rPr lang="fr-FR" altLang="fr-FR" sz="1400" smtClean="0"/>
              <a:pPr/>
              <a:t>164</a:t>
            </a:fld>
            <a:endParaRPr lang="fr-FR" altLang="fr-FR" sz="14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264E49-BAED-CA1F-1A8F-B58256478AC0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276475"/>
            <a:ext cx="1290638" cy="3600450"/>
            <a:chOff x="3656856" y="2276872"/>
            <a:chExt cx="1292083" cy="3600400"/>
          </a:xfrm>
        </p:grpSpPr>
        <p:cxnSp>
          <p:nvCxnSpPr>
            <p:cNvPr id="121867" name="Connecteur droit avec flèche 2">
              <a:extLst>
                <a:ext uri="{FF2B5EF4-FFF2-40B4-BE49-F238E27FC236}">
                  <a16:creationId xmlns:a16="http://schemas.microsoft.com/office/drawing/2014/main" id="{ACCB4914-876B-C75D-D41F-C0D8587EAD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56856" y="2276872"/>
              <a:ext cx="0" cy="360040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8" name="Connecteur droit avec flèche 6">
              <a:extLst>
                <a:ext uri="{FF2B5EF4-FFF2-40B4-BE49-F238E27FC236}">
                  <a16:creationId xmlns:a16="http://schemas.microsoft.com/office/drawing/2014/main" id="{EE639C94-1B8E-3A3E-549D-AD04F7D45B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4888" y="3068960"/>
              <a:ext cx="0" cy="2808312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9" name="Connecteur droit avec flèche 8">
              <a:extLst>
                <a:ext uri="{FF2B5EF4-FFF2-40B4-BE49-F238E27FC236}">
                  <a16:creationId xmlns:a16="http://schemas.microsoft.com/office/drawing/2014/main" id="{FD5A0C09-0CE1-C758-DD9D-0F9B00A45C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32920" y="3861048"/>
              <a:ext cx="0" cy="2016224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70" name="Connecteur droit avec flèche 10">
              <a:extLst>
                <a:ext uri="{FF2B5EF4-FFF2-40B4-BE49-F238E27FC236}">
                  <a16:creationId xmlns:a16="http://schemas.microsoft.com/office/drawing/2014/main" id="{A623FC17-077C-1110-FBC1-A663B8BA2E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2960" y="4653136"/>
              <a:ext cx="0" cy="1224136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71" name="Connecteur droit avec flèche 12">
              <a:extLst>
                <a:ext uri="{FF2B5EF4-FFF2-40B4-BE49-F238E27FC236}">
                  <a16:creationId xmlns:a16="http://schemas.microsoft.com/office/drawing/2014/main" id="{91E6EAFA-A60F-BA2B-523A-29F257F1C7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48939" y="5517232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4A14D19-5DF8-9220-9304-7433B74C3CA8}"/>
              </a:ext>
            </a:extLst>
          </p:cNvPr>
          <p:cNvGrpSpPr>
            <a:grpSpLocks/>
          </p:cNvGrpSpPr>
          <p:nvPr/>
        </p:nvGrpSpPr>
        <p:grpSpPr bwMode="auto">
          <a:xfrm>
            <a:off x="4800948" y="2276476"/>
            <a:ext cx="4957" cy="3546475"/>
            <a:chOff x="5092044" y="2331790"/>
            <a:chExt cx="4972" cy="3545482"/>
          </a:xfrm>
        </p:grpSpPr>
        <p:cxnSp>
          <p:nvCxnSpPr>
            <p:cNvPr id="121862" name="Connecteur droit avec flèche 19">
              <a:extLst>
                <a:ext uri="{FF2B5EF4-FFF2-40B4-BE49-F238E27FC236}">
                  <a16:creationId xmlns:a16="http://schemas.microsoft.com/office/drawing/2014/main" id="{EB81F098-FBE0-FEA9-4C50-77FB9CB2F3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3068960"/>
              <a:ext cx="0" cy="1224136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3" name="Connecteur droit avec flèche 20">
              <a:extLst>
                <a:ext uri="{FF2B5EF4-FFF2-40B4-BE49-F238E27FC236}">
                  <a16:creationId xmlns:a16="http://schemas.microsoft.com/office/drawing/2014/main" id="{D0C5A823-BD7A-A01B-52B1-C9A14A922C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2331790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5" name="Connecteur droit avec flèche 22">
              <a:extLst>
                <a:ext uri="{FF2B5EF4-FFF2-40B4-BE49-F238E27FC236}">
                  <a16:creationId xmlns:a16="http://schemas.microsoft.com/office/drawing/2014/main" id="{711CCCE4-4645-63FC-DEF3-8F4A37EE96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4653136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6" name="Connecteur droit avec flèche 23">
              <a:extLst>
                <a:ext uri="{FF2B5EF4-FFF2-40B4-BE49-F238E27FC236}">
                  <a16:creationId xmlns:a16="http://schemas.microsoft.com/office/drawing/2014/main" id="{70E44C01-4DCB-EE97-1118-C675F3C077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2044" y="5517232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F6E4C23A-EA56-8B9D-4BEF-81C41576A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 i="1" err="1"/>
              <a:t>swicth</a:t>
            </a:r>
            <a:r>
              <a:rPr lang="fr-FR" altLang="fr-FR" i="1"/>
              <a:t> case</a:t>
            </a:r>
            <a:r>
              <a:rPr lang="fr-FR" altLang="fr-FR"/>
              <a:t>, exemple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2CDC637C-420A-E169-EC0F-4DA7B49A17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76400" y="1524000"/>
            <a:ext cx="1040201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public class </a:t>
            </a:r>
            <a:r>
              <a:rPr lang="fr-FR" altLang="fr-FR" sz="1400" b="0" err="1">
                <a:solidFill>
                  <a:srgbClr val="000000"/>
                </a:solidFill>
              </a:rPr>
              <a:t>SwitchSaison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 public </a:t>
            </a:r>
            <a:r>
              <a:rPr lang="fr-FR" altLang="fr-FR" sz="1400" b="0" err="1">
                <a:solidFill>
                  <a:srgbClr val="000000"/>
                </a:solidFill>
              </a:rPr>
              <a:t>static</a:t>
            </a:r>
            <a:r>
              <a:rPr lang="fr-FR" altLang="fr-FR" sz="1400" b="0">
                <a:solidFill>
                  <a:srgbClr val="000000"/>
                </a:solidFill>
              </a:rPr>
              <a:t> </a:t>
            </a:r>
            <a:r>
              <a:rPr lang="fr-FR" altLang="fr-FR" sz="1400" b="0" err="1">
                <a:solidFill>
                  <a:srgbClr val="000000"/>
                </a:solidFill>
              </a:rPr>
              <a:t>void</a:t>
            </a:r>
            <a:r>
              <a:rPr lang="fr-FR" altLang="fr-FR" sz="1400" b="0">
                <a:solidFill>
                  <a:srgbClr val="000000"/>
                </a:solidFill>
              </a:rPr>
              <a:t> main( String[] args)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    mois = 4; String saison;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switch (mois)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	case 12: case 1: case 2:	saison = "hiver";      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3: case 4: case 5:	saison = "</a:t>
            </a:r>
            <a:r>
              <a:rPr lang="fr-FR" altLang="fr-FR" sz="1400" b="0" err="1">
                <a:solidFill>
                  <a:srgbClr val="000000"/>
                </a:solidFill>
              </a:rPr>
              <a:t>printemps";break</a:t>
            </a:r>
            <a:r>
              <a:rPr lang="fr-FR" altLang="fr-FR" sz="1400" b="0">
                <a:solidFill>
                  <a:srgbClr val="000000"/>
                </a:solidFill>
              </a:rPr>
              <a:t>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6: case 7: case 8:	saison = "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";          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9: case 10: case 11:	saison = "automne";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default:  saison = "";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</a:t>
            </a:r>
            <a:r>
              <a:rPr lang="fr-FR" altLang="fr-FR" sz="14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400" b="0">
                <a:solidFill>
                  <a:srgbClr val="000000"/>
                </a:solidFill>
              </a:rPr>
              <a:t>("Avril est au " + saison + ".");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3907" name="Espace réservé du numéro de diapositive 1">
            <a:extLst>
              <a:ext uri="{FF2B5EF4-FFF2-40B4-BE49-F238E27FC236}">
                <a16:creationId xmlns:a16="http://schemas.microsoft.com/office/drawing/2014/main" id="{379DE009-2887-6BC1-9880-EF8F1F5F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98164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489F2E-E34F-40D7-A86C-0411C6589BA8}" type="slidenum">
              <a:rPr lang="fr-FR" altLang="fr-FR" sz="1400" smtClean="0"/>
              <a:pPr/>
              <a:t>165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D3B8D7CA-E6C7-2748-D528-5084B92C5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Itérations</a:t>
            </a: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CA4936D5-C93E-B0BD-4114-D036316C37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buFontTx/>
            </a:pPr>
            <a:r>
              <a:rPr lang="fr-FR" altLang="fr-FR" sz="2000" b="0" err="1">
                <a:solidFill>
                  <a:srgbClr val="000000"/>
                </a:solidFill>
              </a:rPr>
              <a:t>while</a:t>
            </a:r>
            <a:r>
              <a:rPr lang="fr-FR" altLang="fr-FR" sz="2000" b="0">
                <a:solidFill>
                  <a:srgbClr val="000000"/>
                </a:solidFill>
              </a:rPr>
              <a:t> ( expression) {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instructions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}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for (initialisation; terminaison; itération) instructions;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&lt;==&gt;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initialisation;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 err="1">
                <a:solidFill>
                  <a:srgbClr val="000000"/>
                </a:solidFill>
              </a:rPr>
              <a:t>while</a:t>
            </a:r>
            <a:r>
              <a:rPr lang="fr-FR" altLang="fr-FR" sz="2000" b="0">
                <a:solidFill>
                  <a:srgbClr val="000000"/>
                </a:solidFill>
              </a:rPr>
              <a:t> (terminaison){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instructions;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itération;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}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5955" name="Espace réservé du numéro de diapositive 1">
            <a:extLst>
              <a:ext uri="{FF2B5EF4-FFF2-40B4-BE49-F238E27FC236}">
                <a16:creationId xmlns:a16="http://schemas.microsoft.com/office/drawing/2014/main" id="{58EA8B3C-46E5-7E58-EB5F-BF1B2FE9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98683"/>
            <a:ext cx="469942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A4A6087-306F-4365-B428-296AC17AD26D}" type="slidenum">
              <a:rPr lang="fr-FR" altLang="fr-FR" sz="1400" smtClean="0"/>
              <a:pPr/>
              <a:t>166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60830039-8E0C-4507-DDE3-B7324F442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Itération, </a:t>
            </a:r>
            <a:r>
              <a:rPr lang="fr-FR" altLang="fr-FR" i="1"/>
              <a:t>for( ; ;  )</a:t>
            </a:r>
            <a:r>
              <a:rPr lang="fr-FR" altLang="fr-FR"/>
              <a:t>, exemple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43A81623-845F-0DBA-4E41-6602F5B681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19200" y="1293962"/>
            <a:ext cx="98298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public class Mois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public </a:t>
            </a:r>
            <a:r>
              <a:rPr lang="fr-FR" altLang="fr-FR" sz="1400" b="0" err="1">
                <a:solidFill>
                  <a:srgbClr val="000000"/>
                </a:solidFill>
              </a:rPr>
              <a:t>static</a:t>
            </a:r>
            <a:r>
              <a:rPr lang="fr-FR" altLang="fr-FR" sz="1400" b="0">
                <a:solidFill>
                  <a:srgbClr val="000000"/>
                </a:solidFill>
              </a:rPr>
              <a:t> </a:t>
            </a:r>
            <a:r>
              <a:rPr lang="fr-FR" altLang="fr-FR" sz="1400" b="0" err="1">
                <a:solidFill>
                  <a:srgbClr val="000000"/>
                </a:solidFill>
              </a:rPr>
              <a:t>void</a:t>
            </a:r>
            <a:r>
              <a:rPr lang="fr-FR" altLang="fr-FR" sz="1400" b="0">
                <a:solidFill>
                  <a:srgbClr val="000000"/>
                </a:solidFill>
              </a:rPr>
              <a:t> main( String[] args)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String[] mois={"janvier","</a:t>
            </a:r>
            <a:r>
              <a:rPr lang="fr-FR" altLang="fr-FR" sz="1400" b="0" err="1">
                <a:solidFill>
                  <a:srgbClr val="000000"/>
                </a:solidFill>
              </a:rPr>
              <a:t>fevrier</a:t>
            </a:r>
            <a:r>
              <a:rPr lang="fr-FR" altLang="fr-FR" sz="1400" b="0">
                <a:solidFill>
                  <a:srgbClr val="000000"/>
                </a:solidFill>
              </a:rPr>
              <a:t>","</a:t>
            </a:r>
            <a:r>
              <a:rPr lang="fr-FR" altLang="fr-FR" sz="1400" b="0" err="1">
                <a:solidFill>
                  <a:srgbClr val="000000"/>
                </a:solidFill>
              </a:rPr>
              <a:t>mars","avril","mai","juin</a:t>
            </a:r>
            <a:r>
              <a:rPr lang="fr-FR" altLang="fr-FR" sz="1400" b="0">
                <a:solidFill>
                  <a:srgbClr val="000000"/>
                </a:solidFill>
              </a:rPr>
              <a:t>",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                           "juillet","aout","septembre","octobre","novembre","</a:t>
            </a:r>
            <a:r>
              <a:rPr lang="fr-FR" altLang="fr-FR" sz="1400" b="0" err="1">
                <a:solidFill>
                  <a:srgbClr val="000000"/>
                </a:solidFill>
              </a:rPr>
              <a:t>decembre</a:t>
            </a:r>
            <a:r>
              <a:rPr lang="fr-FR" altLang="fr-FR" sz="1400" b="0">
                <a:solidFill>
                  <a:srgbClr val="000000"/>
                </a:solidFill>
              </a:rPr>
              <a:t>"};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[] jours={31,28,31,30,31,30,31,32,30,31,30,31};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String printemps = "printemps";   	String 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 = "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String automne = "automne";     	String hiver = "hiver";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String[] saisons={ </a:t>
            </a:r>
            <a:r>
              <a:rPr lang="fr-FR" altLang="fr-FR" sz="1400" b="0" err="1">
                <a:solidFill>
                  <a:srgbClr val="000000"/>
                </a:solidFill>
              </a:rPr>
              <a:t>hiver,hiver,printemps,printemps,printemps,ete,ete,ete</a:t>
            </a:r>
            <a:r>
              <a:rPr lang="fr-FR" altLang="fr-FR" sz="1400" b="0">
                <a:solidFill>
                  <a:srgbClr val="000000"/>
                </a:solidFill>
              </a:rPr>
              <a:t>,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                      </a:t>
            </a:r>
            <a:r>
              <a:rPr lang="fr-FR" altLang="fr-FR" sz="1400" b="0" err="1">
                <a:solidFill>
                  <a:srgbClr val="000000"/>
                </a:solidFill>
              </a:rPr>
              <a:t>automne,automne,automne,hiver</a:t>
            </a:r>
            <a:r>
              <a:rPr lang="fr-FR" altLang="fr-FR" sz="1400" b="0">
                <a:solidFill>
                  <a:srgbClr val="000000"/>
                </a:solidFill>
              </a:rPr>
              <a:t>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for(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 m = 0; m &lt; 12; m++)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  	</a:t>
            </a:r>
            <a:r>
              <a:rPr lang="fr-FR" altLang="fr-FR" sz="14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400" b="0">
                <a:solidFill>
                  <a:srgbClr val="000000"/>
                </a:solidFill>
              </a:rPr>
              <a:t>(mois[m] + " est au/en " +saisons[m] + " avec " +  jours[m] + " jours.");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8003" name="Espace réservé du numéro de diapositive 1">
            <a:extLst>
              <a:ext uri="{FF2B5EF4-FFF2-40B4-BE49-F238E27FC236}">
                <a16:creationId xmlns:a16="http://schemas.microsoft.com/office/drawing/2014/main" id="{C41B6F2F-0C7E-AF1C-C136-5A2F096C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84572"/>
            <a:ext cx="639275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09CABA2-23FD-43CF-840A-0EB8E74AEF86}" type="slidenum">
              <a:rPr lang="fr-FR" altLang="fr-FR" sz="1400" smtClean="0"/>
              <a:pPr/>
              <a:t>167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A021D10E-2A17-43B2-4CEB-DFACA3C8F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30200"/>
            <a:ext cx="8188325" cy="5603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break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C78C0F95-810C-E90A-A263-7310712B71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09688" y="1524000"/>
            <a:ext cx="9525000" cy="5029200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400">
                <a:ea typeface="ＭＳ Ｐゴシック"/>
              </a:rPr>
              <a:t>Provoque la fin du bloc en cours</a:t>
            </a: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400" b="1" i="1">
              <a:ea typeface="ＭＳ Ｐゴシック" charset="0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400" b="1" i="1">
              <a:ea typeface="ＭＳ Ｐゴシック" charset="0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	for ( ...................)</a:t>
            </a:r>
            <a:endParaRPr lang="fr-FR" sz="2800" b="1">
              <a:ea typeface="ＭＳ Ｐゴシック"/>
              <a:cs typeface="Calibri"/>
            </a:endParaRPr>
          </a:p>
          <a:p>
            <a:pPr marL="857250" lvl="2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b="1">
                <a:ea typeface="ＭＳ Ｐゴシック"/>
              </a:rPr>
              <a:t>	</a:t>
            </a:r>
            <a:r>
              <a:rPr lang="fr-FR" sz="2400" b="1">
                <a:solidFill>
                  <a:schemeClr val="tx2"/>
                </a:solidFill>
                <a:latin typeface="+mn-lt"/>
                <a:ea typeface="ＭＳ Ｐゴシック"/>
              </a:rPr>
              <a:t>{</a:t>
            </a:r>
            <a:endParaRPr lang="fr-FR" sz="2400" b="1">
              <a:solidFill>
                <a:schemeClr val="tx2"/>
              </a:solidFill>
              <a:latin typeface="+mn-lt"/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		......</a:t>
            </a:r>
            <a:endParaRPr lang="fr-FR" sz="2800" b="1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		</a:t>
            </a:r>
            <a:r>
              <a:rPr lang="fr-FR" sz="2800">
                <a:ea typeface="ＭＳ Ｐゴシック"/>
              </a:rPr>
              <a:t>if (...) break;</a:t>
            </a:r>
            <a:endParaRPr lang="fr-FR" sz="2800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   	.....</a:t>
            </a:r>
            <a:endParaRPr lang="fr-FR" sz="2800" b="1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400">
                <a:latin typeface="Courier New"/>
                <a:ea typeface="ＭＳ Ｐゴシック"/>
                <a:cs typeface="Courier New"/>
              </a:rPr>
              <a:t>	 	</a:t>
            </a:r>
            <a:r>
              <a:rPr lang="fr-FR" sz="2400" b="1">
                <a:ea typeface="ＭＳ Ｐゴシック"/>
              </a:rPr>
              <a:t>}</a:t>
            </a:r>
            <a:endParaRPr lang="fr-FR" sz="2400" b="1">
              <a:ea typeface="ＭＳ Ｐゴシック"/>
              <a:cs typeface="Calibri"/>
            </a:endParaRPr>
          </a:p>
          <a:p>
            <a:pPr marL="285750" indent="-28575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800" b="1">
              <a:ea typeface="ＭＳ Ｐゴシック" charset="0"/>
            </a:endParaRPr>
          </a:p>
        </p:txBody>
      </p:sp>
      <p:sp>
        <p:nvSpPr>
          <p:cNvPr id="130051" name="Espace réservé du numéro de diapositive 1">
            <a:extLst>
              <a:ext uri="{FF2B5EF4-FFF2-40B4-BE49-F238E27FC236}">
                <a16:creationId xmlns:a16="http://schemas.microsoft.com/office/drawing/2014/main" id="{8F1E7990-78B0-EA30-5EE8-88D9C1ED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526386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5B328-760E-48CE-931F-809825906968}" type="slidenum">
              <a:rPr lang="fr-FR" altLang="fr-FR" sz="1400" smtClean="0"/>
              <a:pPr/>
              <a:t>168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976452143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28DE19E1-D61C-A50D-C6BE-2FF706F60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30200"/>
            <a:ext cx="8188325" cy="5603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continue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41B2818D-4C59-BF5D-31C8-0A8C276115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09688" y="1524000"/>
            <a:ext cx="95250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/>
              <a:t>continue;</a:t>
            </a:r>
            <a:r>
              <a:rPr lang="fr-FR" altLang="fr-FR" sz="2400" b="1" i="1"/>
              <a:t>      	poursuite immédiate de l'itération</a:t>
            </a:r>
            <a:endParaRPr lang="fr-FR" altLang="fr-FR" sz="1600" b="1"/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for ( ...................){</a:t>
            </a:r>
            <a:endParaRPr lang="fr-FR" altLang="fr-FR" sz="1600" b="1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......</a:t>
            </a:r>
            <a:endParaRPr lang="fr-FR" altLang="fr-FR" sz="1600" b="1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</a:t>
            </a:r>
            <a:r>
              <a:rPr lang="fr-FR" altLang="fr-FR" sz="1600"/>
              <a:t>if (...) continue;</a:t>
            </a:r>
            <a:endParaRPr lang="fr-FR" altLang="fr-FR" sz="1600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.....</a:t>
            </a:r>
            <a:endParaRPr lang="fr-FR" altLang="fr-FR" sz="1600" b="1">
              <a:ea typeface="Calibri"/>
              <a:cs typeface="Calibri"/>
            </a:endParaRPr>
          </a:p>
          <a:p>
            <a:pPr marL="400050" lvl="1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200">
                <a:latin typeface="Courier New"/>
                <a:cs typeface="Courier New"/>
              </a:rPr>
              <a:t> </a:t>
            </a:r>
            <a:r>
              <a:rPr lang="fr-FR" altLang="fr-FR" sz="1200" b="1">
                <a:latin typeface="Courier New"/>
                <a:cs typeface="Courier New"/>
              </a:rPr>
              <a:t>}</a:t>
            </a:r>
          </a:p>
          <a:p>
            <a:pPr marL="0" indent="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/>
              <a:t>Plus les blocs labelisés</a:t>
            </a:r>
            <a:endParaRPr lang="fr-FR" altLang="fr-FR" sz="2400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700" b="1">
                <a:solidFill>
                  <a:srgbClr val="438E00"/>
                </a:solidFill>
                <a:latin typeface="Courier New"/>
                <a:cs typeface="Courier New"/>
              </a:rPr>
              <a:t>	UN</a:t>
            </a:r>
            <a:r>
              <a:rPr lang="fr-FR" altLang="fr-FR" sz="1700">
                <a:latin typeface="Courier New"/>
                <a:cs typeface="Courier New"/>
              </a:rPr>
              <a:t>: </a:t>
            </a:r>
            <a:r>
              <a:rPr lang="fr-FR" altLang="fr-FR" sz="1700" err="1">
                <a:latin typeface="Courier New"/>
                <a:cs typeface="Courier New"/>
              </a:rPr>
              <a:t>while</a:t>
            </a:r>
            <a:r>
              <a:rPr lang="fr-FR" altLang="fr-FR" sz="1700">
                <a:latin typeface="Courier New"/>
                <a:cs typeface="Courier New"/>
              </a:rPr>
              <a:t>(...) </a:t>
            </a:r>
            <a:r>
              <a:rPr lang="fr-FR" altLang="fr-FR" sz="1700" b="1">
                <a:solidFill>
                  <a:srgbClr val="438E00"/>
                </a:solidFill>
                <a:latin typeface="Courier New"/>
                <a:cs typeface="Courier New"/>
              </a:rPr>
              <a:t>{</a:t>
            </a: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	</a:t>
            </a:r>
            <a:r>
              <a:rPr lang="fr-FR" altLang="fr-FR" sz="1500" b="1">
                <a:solidFill>
                  <a:schemeClr val="accent2"/>
                </a:solidFill>
                <a:latin typeface="Courier New"/>
                <a:cs typeface="Courier New"/>
              </a:rPr>
              <a:t>DEUX</a:t>
            </a:r>
            <a:r>
              <a:rPr lang="fr-FR" altLang="fr-FR" sz="1500">
                <a:latin typeface="Courier New"/>
                <a:cs typeface="Courier New"/>
              </a:rPr>
              <a:t>: for(...) </a:t>
            </a:r>
            <a:r>
              <a:rPr lang="fr-FR" altLang="fr-FR" sz="1500" b="1">
                <a:solidFill>
                  <a:srgbClr val="0000FF"/>
                </a:solidFill>
                <a:latin typeface="Courier New"/>
                <a:cs typeface="Courier New"/>
              </a:rPr>
              <a:t>{</a:t>
            </a:r>
          </a:p>
          <a:p>
            <a:pPr marL="400050" lvl="1">
              <a:lnSpc>
                <a:spcPct val="90000"/>
              </a:lnSpc>
              <a:buFontTx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 b="1">
                <a:latin typeface="Courier New"/>
                <a:cs typeface="Courier New"/>
              </a:rPr>
              <a:t>      TROIS</a:t>
            </a:r>
            <a:r>
              <a:rPr lang="fr-FR" altLang="fr-FR" sz="1500">
                <a:latin typeface="Courier New"/>
                <a:cs typeface="Courier New"/>
              </a:rPr>
              <a:t>: </a:t>
            </a:r>
            <a:r>
              <a:rPr lang="fr-FR" altLang="fr-FR" sz="1500" err="1">
                <a:latin typeface="Courier New"/>
                <a:cs typeface="Courier New"/>
              </a:rPr>
              <a:t>while</a:t>
            </a:r>
            <a:r>
              <a:rPr lang="fr-FR" altLang="fr-FR" sz="1500">
                <a:latin typeface="Courier New"/>
                <a:cs typeface="Courier New"/>
              </a:rPr>
              <a:t>(...) </a:t>
            </a:r>
            <a:r>
              <a:rPr lang="fr-FR" altLang="fr-FR" sz="1500" b="1">
                <a:latin typeface="Courier New"/>
                <a:cs typeface="Courier New"/>
              </a:rPr>
              <a:t>{</a:t>
            </a: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continue </a:t>
            </a:r>
            <a:r>
              <a:rPr lang="fr-FR" altLang="fr-FR" sz="1500" b="1">
                <a:solidFill>
                  <a:srgbClr val="438E00"/>
                </a:solidFill>
                <a:latin typeface="Courier New"/>
                <a:cs typeface="Courier New"/>
              </a:rPr>
              <a:t>UN</a:t>
            </a:r>
            <a:r>
              <a:rPr lang="fr-FR" altLang="fr-FR" sz="1500">
                <a:latin typeface="Courier New"/>
                <a:cs typeface="Courier New"/>
              </a:rPr>
              <a:t>;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Reprend sur la première boucle </a:t>
            </a:r>
            <a:r>
              <a:rPr lang="fr-FR" altLang="fr-FR" sz="1500" err="1">
                <a:solidFill>
                  <a:schemeClr val="accent1"/>
                </a:solidFill>
                <a:latin typeface="Courier New"/>
                <a:cs typeface="Courier New"/>
              </a:rPr>
              <a:t>while</a:t>
            </a:r>
            <a:endParaRPr lang="fr-FR" altLang="fr-FR" sz="1500">
              <a:solidFill>
                <a:schemeClr val="accent1"/>
              </a:solidFill>
              <a:latin typeface="Courier New"/>
              <a:cs typeface="Courier New"/>
            </a:endParaRP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break </a:t>
            </a:r>
            <a:r>
              <a:rPr lang="fr-FR" altLang="fr-FR" sz="1500" b="1">
                <a:solidFill>
                  <a:schemeClr val="accent2"/>
                </a:solidFill>
                <a:latin typeface="Courier New"/>
                <a:cs typeface="Courier New"/>
              </a:rPr>
              <a:t>DEUX</a:t>
            </a:r>
            <a:r>
              <a:rPr lang="fr-FR" altLang="fr-FR" sz="1500">
                <a:latin typeface="Courier New"/>
                <a:cs typeface="Courier New"/>
              </a:rPr>
              <a:t>; 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Quitte la boucle for</a:t>
            </a:r>
          </a:p>
          <a:p>
            <a:pPr marL="400050" lvl="1">
              <a:lnSpc>
                <a:spcPct val="90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continue; 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Reprend sur la deuxième boucle </a:t>
            </a:r>
            <a:r>
              <a:rPr lang="fr-FR" altLang="fr-FR" sz="1500" err="1">
                <a:solidFill>
                  <a:schemeClr val="accent1"/>
                </a:solidFill>
                <a:latin typeface="Courier New"/>
                <a:cs typeface="Courier New"/>
              </a:rPr>
              <a:t>while</a:t>
            </a:r>
            <a:endParaRPr lang="fr-FR" altLang="fr-FR" sz="1500">
              <a:solidFill>
                <a:schemeClr val="accent1"/>
              </a:solidFill>
              <a:latin typeface="Courier New"/>
              <a:cs typeface="Courier New"/>
            </a:endParaRPr>
          </a:p>
          <a:p>
            <a:pPr marL="400050" lvl="1">
              <a:lnSpc>
                <a:spcPct val="90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 b="1">
                <a:latin typeface="Courier New"/>
                <a:cs typeface="Courier New"/>
              </a:rPr>
              <a:t>}</a:t>
            </a:r>
            <a:r>
              <a:rPr lang="fr-FR" altLang="fr-FR" sz="1600" b="1"/>
              <a:t>       </a:t>
            </a:r>
            <a:r>
              <a:rPr lang="fr-FR" altLang="fr-FR" b="1"/>
              <a:t>....</a:t>
            </a:r>
            <a:r>
              <a:rPr lang="fr-FR" altLang="fr-FR" sz="1500">
                <a:latin typeface="Courier New"/>
                <a:cs typeface="Courier New"/>
              </a:rPr>
              <a:t>	</a:t>
            </a:r>
            <a:r>
              <a:rPr lang="fr-FR" altLang="fr-FR" sz="1500" b="1">
                <a:solidFill>
                  <a:srgbClr val="0000FF"/>
                </a:solidFill>
                <a:latin typeface="Courier New"/>
                <a:cs typeface="Courier New"/>
              </a:rPr>
              <a:t>}</a:t>
            </a:r>
            <a:r>
              <a:rPr lang="fr-FR" altLang="fr-FR" sz="1600" b="1"/>
              <a:t> </a:t>
            </a:r>
            <a:r>
              <a:rPr lang="fr-FR" altLang="fr-FR" b="1"/>
              <a:t>..... </a:t>
            </a:r>
            <a:r>
              <a:rPr lang="fr-FR" altLang="fr-FR" sz="1500" b="1">
                <a:solidFill>
                  <a:srgbClr val="438E00"/>
                </a:solidFill>
                <a:latin typeface="Courier New"/>
                <a:cs typeface="Courier New"/>
              </a:rPr>
              <a:t>}</a:t>
            </a:r>
            <a:endParaRPr lang="fr-FR" altLang="fr-FR" sz="1500" b="1">
              <a:solidFill>
                <a:srgbClr val="0000FF"/>
              </a:solidFill>
              <a:latin typeface="Courier New" panose="02070309020205020404" pitchFamily="49" charset="0"/>
              <a:cs typeface="Courier New"/>
            </a:endParaRPr>
          </a:p>
          <a:p>
            <a:pPr marL="0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800" b="1"/>
          </a:p>
        </p:txBody>
      </p:sp>
      <p:sp>
        <p:nvSpPr>
          <p:cNvPr id="132099" name="Espace réservé du numéro de diapositive 1">
            <a:extLst>
              <a:ext uri="{FF2B5EF4-FFF2-40B4-BE49-F238E27FC236}">
                <a16:creationId xmlns:a16="http://schemas.microsoft.com/office/drawing/2014/main" id="{F853B4D6-7850-D1E1-95EC-794F31AE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27609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B932273-12C8-4703-9150-A87A86BA3FEE}" type="slidenum">
              <a:rPr lang="fr-FR" altLang="fr-FR" sz="1400" smtClean="0"/>
              <a:pPr/>
              <a:t>169</a:t>
            </a:fld>
            <a:endParaRPr lang="fr-FR" altLang="fr-FR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EF3A-FC82-9D58-7889-41868C36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9AC24C4-107C-7A4A-65C5-3E0D332FE5AF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80EA35-5024-2E36-F0CD-945BB6A6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492375"/>
            <a:ext cx="7348537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4">
            <a:extLst>
              <a:ext uri="{FF2B5EF4-FFF2-40B4-BE49-F238E27FC236}">
                <a16:creationId xmlns:a16="http://schemas.microsoft.com/office/drawing/2014/main" id="{6D514406-BCC8-6784-5928-F2289B96A8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6100" y="1844675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CF3573-980C-A150-E4AD-02B28DE4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341438"/>
            <a:ext cx="26797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Partie Privée</a:t>
            </a: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1C5C3B3C-BE26-E488-E786-25A784B51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3943350"/>
            <a:ext cx="0" cy="188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ADD05F0-7B02-4D54-2533-AD64754F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805488"/>
            <a:ext cx="31543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Partie Publique</a:t>
            </a:r>
          </a:p>
        </p:txBody>
      </p:sp>
    </p:spTree>
    <p:extLst>
      <p:ext uri="{BB962C8B-B14F-4D97-AF65-F5344CB8AC3E}">
        <p14:creationId xmlns:p14="http://schemas.microsoft.com/office/powerpoint/2010/main" val="84945405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78C98B09-2BEE-834F-88E7-F5C2EE9FE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188325" cy="611188"/>
          </a:xfrm>
          <a:noFill/>
        </p:spPr>
        <p:txBody>
          <a:bodyPr/>
          <a:lstStyle/>
          <a:p>
            <a:r>
              <a:rPr lang="fr-FR" altLang="fr-FR"/>
              <a:t>Les packages (1)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47117414-2E5F-DBEC-5907-037128301EC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28801" y="1752600"/>
            <a:ext cx="8416925" cy="448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lnSpc>
                <a:spcPct val="88000"/>
              </a:lnSpc>
            </a:pPr>
            <a:r>
              <a:rPr lang="fr-FR" altLang="fr-FR" sz="2400"/>
              <a:t>Fonction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000"/>
              <a:t>Unité  logique par famille de classes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000"/>
              <a:t>découpage hiérarchique des paquetages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400"/>
              <a:t>Les API sont organisées en package (</a:t>
            </a:r>
            <a:r>
              <a:rPr lang="fr-FR" altLang="fr-FR" sz="1600">
                <a:latin typeface="Courier New" panose="02070309020205020404" pitchFamily="49" charset="0"/>
              </a:rPr>
              <a:t>java.lang</a:t>
            </a:r>
            <a:r>
              <a:rPr lang="fr-FR" altLang="fr-FR" sz="1600"/>
              <a:t>, </a:t>
            </a:r>
            <a:r>
              <a:rPr lang="fr-FR" altLang="fr-FR" sz="1600">
                <a:latin typeface="Courier New" panose="02070309020205020404" pitchFamily="49" charset="0"/>
              </a:rPr>
              <a:t>java.io</a:t>
            </a:r>
            <a:r>
              <a:rPr lang="fr-FR" altLang="fr-FR" sz="1600"/>
              <a:t>, ...</a:t>
            </a:r>
            <a:r>
              <a:rPr lang="fr-FR" altLang="fr-FR" sz="2400"/>
              <a:t>)</a:t>
            </a:r>
            <a:endParaRPr lang="fr-FR" altLang="fr-FR" sz="2000"/>
          </a:p>
          <a:p>
            <a:pPr marL="706438" lvl="1" indent="-266700" defTabSz="723900"/>
            <a:r>
              <a:rPr lang="fr-FR" altLang="fr-FR" sz="2000"/>
              <a:t>Les packages permettent au compilateur et à la JVM de localiser les fichiers contenant les classes à charger.</a:t>
            </a:r>
          </a:p>
          <a:p>
            <a:pPr marL="325438" indent="-325438" defTabSz="723900"/>
            <a:r>
              <a:rPr lang="fr-FR" altLang="fr-FR" sz="2400"/>
              <a:t>But </a:t>
            </a:r>
          </a:p>
          <a:p>
            <a:pPr marL="706438" lvl="1" indent="-266700" defTabSz="723900"/>
            <a:r>
              <a:rPr lang="fr-FR" altLang="fr-FR" sz="2000"/>
              <a:t>regrouper un ensemble de classes sous un même espace de 'nomage'.</a:t>
            </a:r>
          </a:p>
          <a:p>
            <a:pPr marL="706438" lvl="1" indent="-266700" defTabSz="723900"/>
            <a:r>
              <a:rPr lang="fr-FR" altLang="fr-FR" sz="2000"/>
              <a:t>restriction visibilité</a:t>
            </a:r>
          </a:p>
          <a:p>
            <a:pPr marL="325438" indent="-325438" defTabSz="723900"/>
            <a:endParaRPr lang="fr-FR" altLang="fr-FR" sz="1700">
              <a:latin typeface="Courier New" panose="02070309020205020404" pitchFamily="49" charset="0"/>
            </a:endParaRPr>
          </a:p>
          <a:p>
            <a:pPr marL="325438" indent="-325438" defTabSz="723900"/>
            <a:r>
              <a:rPr lang="fr-FR" altLang="fr-FR" sz="2400"/>
              <a:t>Une classe </a:t>
            </a:r>
            <a:r>
              <a:rPr lang="fr-FR" altLang="fr-FR" sz="1700">
                <a:latin typeface="Courier New" panose="02070309020205020404" pitchFamily="49" charset="0"/>
              </a:rPr>
              <a:t>Watch</a:t>
            </a:r>
            <a:r>
              <a:rPr lang="fr-FR" altLang="fr-FR" sz="2400"/>
              <a:t> appartenant au package </a:t>
            </a:r>
            <a:r>
              <a:rPr lang="fr-FR" altLang="fr-FR" sz="1700">
                <a:latin typeface="Courier New" panose="02070309020205020404" pitchFamily="49" charset="0"/>
              </a:rPr>
              <a:t>time.clock</a:t>
            </a:r>
            <a:r>
              <a:rPr lang="fr-FR" altLang="fr-FR" sz="2400"/>
              <a:t> doit se trouver dans le fichier </a:t>
            </a:r>
            <a:r>
              <a:rPr lang="fr-FR" altLang="fr-FR" sz="1700">
                <a:latin typeface="Courier New" panose="02070309020205020404" pitchFamily="49" charset="0"/>
              </a:rPr>
              <a:t>time/clock/Watch.class</a:t>
            </a:r>
          </a:p>
        </p:txBody>
      </p:sp>
      <p:sp>
        <p:nvSpPr>
          <p:cNvPr id="136195" name="Espace réservé du numéro de diapositive 1">
            <a:extLst>
              <a:ext uri="{FF2B5EF4-FFF2-40B4-BE49-F238E27FC236}">
                <a16:creationId xmlns:a16="http://schemas.microsoft.com/office/drawing/2014/main" id="{DD6BDF54-A220-BAC1-43AD-C73DAD6E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30E75D7-3677-4FDE-BA55-49FBAC146AFB}" type="slidenum">
              <a:rPr lang="fr-FR" altLang="fr-FR" sz="1400" smtClean="0"/>
              <a:pPr/>
              <a:t>170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A60CFBBD-D86A-F083-C7B0-E8CED4A13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Les packages (2)</a:t>
            </a:r>
          </a:p>
        </p:txBody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429C3C01-AED9-95DB-F274-574119D886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16050" y="1268413"/>
            <a:ext cx="7748588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000"/>
              <a:t>Instructions</a:t>
            </a:r>
          </a:p>
          <a:p>
            <a:pPr lvl="1">
              <a:lnSpc>
                <a:spcPct val="88000"/>
              </a:lnSpc>
            </a:pPr>
            <a:r>
              <a:rPr lang="fr-FR" altLang="fr-FR" sz="1800"/>
              <a:t>indique à quel package appartient la ou les classe(s) de l'unité de compilation (le fichier).</a:t>
            </a:r>
          </a:p>
          <a:p>
            <a:pPr lvl="1">
              <a:lnSpc>
                <a:spcPct val="88000"/>
              </a:lnSpc>
            </a:pPr>
            <a:endParaRPr lang="fr-FR" altLang="fr-FR" sz="1000"/>
          </a:p>
          <a:p>
            <a:pPr>
              <a:lnSpc>
                <a:spcPct val="88000"/>
              </a:lnSpc>
            </a:pPr>
            <a:r>
              <a:rPr lang="fr-FR" altLang="fr-FR" sz="2000"/>
              <a:t>Les noms des packages suivent le schéma : </a:t>
            </a:r>
            <a:r>
              <a:rPr lang="fr-FR" altLang="fr-FR" sz="1500" b="1">
                <a:latin typeface="Courier New" panose="02070309020205020404" pitchFamily="49" charset="0"/>
              </a:rPr>
              <a:t>name.subname</a:t>
            </a:r>
            <a:r>
              <a:rPr lang="fr-FR" altLang="fr-FR" sz="1500">
                <a:latin typeface="Courier New" panose="02070309020205020404" pitchFamily="49" charset="0"/>
              </a:rPr>
              <a:t> ...</a:t>
            </a:r>
            <a:endParaRPr lang="fr-FR" altLang="fr-FR" sz="1800"/>
          </a:p>
          <a:p>
            <a:pPr lvl="1">
              <a:lnSpc>
                <a:spcPct val="88000"/>
              </a:lnSpc>
            </a:pPr>
            <a:r>
              <a:rPr lang="fr-FR" altLang="fr-FR" sz="1800" b="1" i="1"/>
              <a:t>package  pkg1[.pkg2[.pkg3]</a:t>
            </a:r>
            <a:r>
              <a:rPr lang="fr-FR" altLang="fr-FR" sz="1800" i="1"/>
              <a:t>;</a:t>
            </a:r>
          </a:p>
          <a:p>
            <a:pPr lvl="2">
              <a:lnSpc>
                <a:spcPct val="88000"/>
              </a:lnSpc>
            </a:pPr>
            <a:r>
              <a:rPr lang="fr-FR" altLang="fr-FR" sz="1600" b="1"/>
              <a:t>les noms sont en minuscules</a:t>
            </a:r>
          </a:p>
          <a:p>
            <a:pPr lvl="2">
              <a:lnSpc>
                <a:spcPct val="88000"/>
              </a:lnSpc>
            </a:pPr>
            <a:r>
              <a:rPr lang="fr-FR" altLang="fr-FR" sz="1600" b="1"/>
              <a:t>c</a:t>
            </a:r>
            <a:r>
              <a:rPr lang="ja-JP" altLang="fr-FR" sz="1600" b="1"/>
              <a:t>’</a:t>
            </a:r>
            <a:r>
              <a:rPr lang="fr-FR" altLang="ja-JP" sz="1600" b="1"/>
              <a:t>est la première instruction du source java</a:t>
            </a:r>
          </a:p>
          <a:p>
            <a:pPr lvl="2">
              <a:lnSpc>
                <a:spcPct val="88000"/>
              </a:lnSpc>
            </a:pPr>
            <a:endParaRPr lang="fr-FR" altLang="fr-FR" sz="1000"/>
          </a:p>
          <a:p>
            <a:pPr>
              <a:lnSpc>
                <a:spcPct val="88000"/>
              </a:lnSpc>
            </a:pPr>
            <a:r>
              <a:rPr lang="fr-FR" altLang="fr-FR" sz="2000"/>
              <a:t>ils doivent être importés explicitement sauf java.lang. </a:t>
            </a:r>
          </a:p>
          <a:p>
            <a:pPr lvl="1">
              <a:lnSpc>
                <a:spcPct val="88000"/>
              </a:lnSpc>
            </a:pPr>
            <a:r>
              <a:rPr lang="fr-FR" altLang="fr-FR" sz="1800"/>
              <a:t>L </a:t>
            </a:r>
            <a:r>
              <a:rPr lang="ja-JP" altLang="fr-FR" sz="1800"/>
              <a:t>’</a:t>
            </a:r>
            <a:r>
              <a:rPr lang="fr-FR" altLang="ja-JP" sz="2100"/>
              <a:t>instruction </a:t>
            </a:r>
            <a:r>
              <a:rPr lang="fr-FR" altLang="ja-JP" sz="1600" b="1">
                <a:latin typeface="Courier New" panose="02070309020205020404" pitchFamily="49" charset="0"/>
              </a:rPr>
              <a:t>import </a:t>
            </a:r>
            <a:r>
              <a:rPr lang="fr-FR" altLang="ja-JP" sz="1600" b="1" i="1">
                <a:latin typeface="Courier New" panose="02070309020205020404" pitchFamily="49" charset="0"/>
              </a:rPr>
              <a:t>packageName</a:t>
            </a:r>
            <a:r>
              <a:rPr lang="fr-FR" altLang="ja-JP" sz="1600" b="1">
                <a:latin typeface="Courier New" panose="02070309020205020404" pitchFamily="49" charset="0"/>
              </a:rPr>
              <a:t> </a:t>
            </a:r>
          </a:p>
          <a:p>
            <a:pPr lvl="2">
              <a:lnSpc>
                <a:spcPct val="88000"/>
              </a:lnSpc>
            </a:pPr>
            <a:r>
              <a:rPr lang="fr-FR" altLang="fr-FR" sz="1800"/>
              <a:t>permet d'utiliser des classes sans les préfixer par leur nom de package.</a:t>
            </a:r>
            <a:endParaRPr lang="fr-FR" altLang="fr-FR" sz="1600" i="1"/>
          </a:p>
          <a:p>
            <a:pPr lvl="2">
              <a:lnSpc>
                <a:spcPct val="88000"/>
              </a:lnSpc>
            </a:pPr>
            <a:r>
              <a:rPr lang="fr-FR" altLang="fr-FR" sz="1600" b="1" i="1"/>
              <a:t>import   pkg1[.pkg2[.pkg3].(nomdeclasse|*)</a:t>
            </a:r>
            <a:r>
              <a:rPr lang="fr-FR" altLang="fr-FR" sz="1600" i="1"/>
              <a:t>;</a:t>
            </a:r>
          </a:p>
          <a:p>
            <a:pPr lvl="2">
              <a:lnSpc>
                <a:spcPct val="88000"/>
              </a:lnSpc>
            </a:pPr>
            <a:endParaRPr lang="fr-FR" altLang="fr-FR" sz="1000" i="1"/>
          </a:p>
          <a:p>
            <a:pPr lvl="1">
              <a:lnSpc>
                <a:spcPct val="88000"/>
              </a:lnSpc>
            </a:pPr>
            <a:r>
              <a:rPr lang="fr-FR" altLang="fr-FR" sz="1800">
                <a:solidFill>
                  <a:schemeClr val="accent1"/>
                </a:solidFill>
              </a:rPr>
              <a:t>liés aux options de la commande de compilation</a:t>
            </a:r>
          </a:p>
          <a:p>
            <a:pPr lvl="1">
              <a:lnSpc>
                <a:spcPct val="88000"/>
              </a:lnSpc>
            </a:pPr>
            <a:r>
              <a:rPr lang="fr-FR" altLang="fr-FR" sz="1800">
                <a:solidFill>
                  <a:schemeClr val="accent1"/>
                </a:solidFill>
              </a:rPr>
              <a:t>dos&gt; javac -classpath .;c:\rep1;c:\rep2</a:t>
            </a:r>
          </a:p>
          <a:p>
            <a:pPr>
              <a:lnSpc>
                <a:spcPct val="88000"/>
              </a:lnSpc>
            </a:pPr>
            <a:r>
              <a:rPr lang="fr-FR" altLang="fr-FR" sz="2000"/>
              <a:t>Les répertoires contenant les packages doivent être présents </a:t>
            </a: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/>
              <a:t>	dans la variable d'environnement </a:t>
            </a:r>
            <a:r>
              <a:rPr lang="fr-FR" altLang="fr-FR" sz="2000">
                <a:latin typeface="Courier New" panose="02070309020205020404" pitchFamily="49" charset="0"/>
              </a:rPr>
              <a:t>CLASSPATH</a:t>
            </a:r>
            <a:endParaRPr lang="fr-FR" altLang="fr-FR" sz="1800">
              <a:latin typeface="Courier New" panose="02070309020205020404" pitchFamily="49" charset="0"/>
            </a:endParaRPr>
          </a:p>
        </p:txBody>
      </p:sp>
      <p:grpSp>
        <p:nvGrpSpPr>
          <p:cNvPr id="138243" name="Grouper 2">
            <a:extLst>
              <a:ext uri="{FF2B5EF4-FFF2-40B4-BE49-F238E27FC236}">
                <a16:creationId xmlns:a16="http://schemas.microsoft.com/office/drawing/2014/main" id="{FFB5AC62-4313-5D61-647C-A4DDE8C316A1}"/>
              </a:ext>
            </a:extLst>
          </p:cNvPr>
          <p:cNvGrpSpPr>
            <a:grpSpLocks/>
          </p:cNvGrpSpPr>
          <p:nvPr/>
        </p:nvGrpSpPr>
        <p:grpSpPr bwMode="auto">
          <a:xfrm>
            <a:off x="8185150" y="1752600"/>
            <a:ext cx="2863850" cy="4370388"/>
            <a:chOff x="7042150" y="1752600"/>
            <a:chExt cx="2863850" cy="4370388"/>
          </a:xfrm>
        </p:grpSpPr>
        <p:sp>
          <p:nvSpPr>
            <p:cNvPr id="138245" name="Line 4">
              <a:extLst>
                <a:ext uri="{FF2B5EF4-FFF2-40B4-BE49-F238E27FC236}">
                  <a16:creationId xmlns:a16="http://schemas.microsoft.com/office/drawing/2014/main" id="{1E91E73A-1045-E333-7BD5-D36FF6BB5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4750" y="3290888"/>
              <a:ext cx="415925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6" name="Line 5">
              <a:extLst>
                <a:ext uri="{FF2B5EF4-FFF2-40B4-BE49-F238E27FC236}">
                  <a16:creationId xmlns:a16="http://schemas.microsoft.com/office/drawing/2014/main" id="{8AC4C83A-6846-8AC8-27C0-28448C8B9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9350" y="4357688"/>
              <a:ext cx="3810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7" name="Line 6">
              <a:extLst>
                <a:ext uri="{FF2B5EF4-FFF2-40B4-BE49-F238E27FC236}">
                  <a16:creationId xmlns:a16="http://schemas.microsoft.com/office/drawing/2014/main" id="{05382325-02D2-441E-3839-468651607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8950" y="3290888"/>
              <a:ext cx="4572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8" name="Line 7">
              <a:extLst>
                <a:ext uri="{FF2B5EF4-FFF2-40B4-BE49-F238E27FC236}">
                  <a16:creationId xmlns:a16="http://schemas.microsoft.com/office/drawing/2014/main" id="{C36671C9-724D-BA82-DFF8-01E6DBBB2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32750" y="2224088"/>
              <a:ext cx="415925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9" name="Rectangle 8">
              <a:extLst>
                <a:ext uri="{FF2B5EF4-FFF2-40B4-BE49-F238E27FC236}">
                  <a16:creationId xmlns:a16="http://schemas.microsoft.com/office/drawing/2014/main" id="{DDC73CD1-6FBD-A5A4-70F3-0FC9AA063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063" y="1752600"/>
              <a:ext cx="501650" cy="4540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/>
                <a:t>c:\</a:t>
              </a:r>
            </a:p>
          </p:txBody>
        </p:sp>
        <p:sp>
          <p:nvSpPr>
            <p:cNvPr id="3" name="Rectangle 9">
              <a:extLst>
                <a:ext uri="{FF2B5EF4-FFF2-40B4-BE49-F238E27FC236}">
                  <a16:creationId xmlns:a16="http://schemas.microsoft.com/office/drawing/2014/main" id="{865AA29A-25F0-E62C-F099-91433168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550" y="2833688"/>
              <a:ext cx="674688" cy="393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fr-FR" sz="2000" b="1">
                  <a:latin typeface="Times New Roman" charset="0"/>
                  <a:ea typeface="ＭＳ Ｐゴシック" charset="0"/>
                  <a:cs typeface="ＭＳ Ｐゴシック" charset="0"/>
                </a:rPr>
                <a:t>rep1</a:t>
              </a:r>
            </a:p>
          </p:txBody>
        </p:sp>
        <p:sp>
          <p:nvSpPr>
            <p:cNvPr id="138251" name="Rectangle 10">
              <a:extLst>
                <a:ext uri="{FF2B5EF4-FFF2-40B4-BE49-F238E27FC236}">
                  <a16:creationId xmlns:a16="http://schemas.microsoft.com/office/drawing/2014/main" id="{437D6823-36FF-E59D-DA5F-31D65C915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8350" y="39766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pkg1</a:t>
              </a:r>
              <a:endParaRPr lang="fr-FR" altLang="fr-FR" sz="2400" b="1"/>
            </a:p>
          </p:txBody>
        </p:sp>
        <p:sp>
          <p:nvSpPr>
            <p:cNvPr id="138252" name="Rectangle 11">
              <a:extLst>
                <a:ext uri="{FF2B5EF4-FFF2-40B4-BE49-F238E27FC236}">
                  <a16:creationId xmlns:a16="http://schemas.microsoft.com/office/drawing/2014/main" id="{6C146538-00EF-6494-1859-3731C8201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3150" y="48148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pkg2</a:t>
              </a:r>
              <a:endParaRPr lang="fr-FR" altLang="fr-FR" sz="2400" b="1"/>
            </a:p>
          </p:txBody>
        </p:sp>
        <p:sp>
          <p:nvSpPr>
            <p:cNvPr id="138253" name="Line 12">
              <a:extLst>
                <a:ext uri="{FF2B5EF4-FFF2-40B4-BE49-F238E27FC236}">
                  <a16:creationId xmlns:a16="http://schemas.microsoft.com/office/drawing/2014/main" id="{B7F94490-9B01-D720-F96A-34EDD7FF5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9350" y="5272088"/>
              <a:ext cx="339725" cy="542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4" name="Rectangle 13">
              <a:extLst>
                <a:ext uri="{FF2B5EF4-FFF2-40B4-BE49-F238E27FC236}">
                  <a16:creationId xmlns:a16="http://schemas.microsoft.com/office/drawing/2014/main" id="{6B5EEA0A-9839-4B33-AC5D-A7D4ED14E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2150" y="57292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pkg3</a:t>
              </a:r>
              <a:endParaRPr lang="fr-FR" altLang="fr-FR" sz="2400" b="1"/>
            </a:p>
          </p:txBody>
        </p:sp>
        <p:sp>
          <p:nvSpPr>
            <p:cNvPr id="138255" name="Line 14">
              <a:extLst>
                <a:ext uri="{FF2B5EF4-FFF2-40B4-BE49-F238E27FC236}">
                  <a16:creationId xmlns:a16="http://schemas.microsoft.com/office/drawing/2014/main" id="{8C812992-C025-A58B-E34B-E07522150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6150" y="2224088"/>
              <a:ext cx="415925" cy="568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6" name="Line 15">
              <a:extLst>
                <a:ext uri="{FF2B5EF4-FFF2-40B4-BE49-F238E27FC236}">
                  <a16:creationId xmlns:a16="http://schemas.microsoft.com/office/drawing/2014/main" id="{FC69C0F8-5882-6348-C38A-11BA4A8BC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9550" y="3214688"/>
              <a:ext cx="3810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7" name="Rectangle 16">
              <a:extLst>
                <a:ext uri="{FF2B5EF4-FFF2-40B4-BE49-F238E27FC236}">
                  <a16:creationId xmlns:a16="http://schemas.microsoft.com/office/drawing/2014/main" id="{A6F28836-078D-8A9A-474A-9EAA9E9C8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8450" y="38242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pkg4</a:t>
              </a:r>
            </a:p>
          </p:txBody>
        </p:sp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058D5EE3-933A-C84B-CB6C-97DFD1E26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2819400"/>
              <a:ext cx="674688" cy="393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fr-FR" sz="2000" b="1">
                  <a:latin typeface="Times New Roman" charset="0"/>
                  <a:ea typeface="ＭＳ Ｐゴシック" charset="0"/>
                  <a:cs typeface="ＭＳ Ｐゴシック" charset="0"/>
                </a:rPr>
                <a:t>rep2</a:t>
              </a:r>
              <a:endParaRPr lang="fr-FR" sz="2400" b="1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8244" name="Espace réservé du numéro de diapositive 1">
            <a:extLst>
              <a:ext uri="{FF2B5EF4-FFF2-40B4-BE49-F238E27FC236}">
                <a16:creationId xmlns:a16="http://schemas.microsoft.com/office/drawing/2014/main" id="{090D0882-4EE1-6E5C-1DB0-B405E888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B50831C-7935-4E78-BCFA-8DCF83B55DD9}" type="slidenum">
              <a:rPr lang="fr-FR" altLang="fr-FR" sz="1400" smtClean="0"/>
              <a:pPr/>
              <a:t>171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732A342E-B7EF-79C7-8682-13868D35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81000"/>
            <a:ext cx="8188325" cy="611188"/>
          </a:xfrm>
          <a:noFill/>
        </p:spPr>
        <p:txBody>
          <a:bodyPr/>
          <a:lstStyle/>
          <a:p>
            <a:r>
              <a:rPr lang="fr-FR" altLang="fr-FR"/>
              <a:t>Les packages (3)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E0DF95F4-EC53-8DC2-02AA-A6E2E038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2441575"/>
            <a:ext cx="3994150" cy="895350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 u="sng">
                <a:solidFill>
                  <a:schemeClr val="accent2"/>
                </a:solidFill>
                <a:latin typeface="Courier New" panose="02070309020205020404" pitchFamily="49" charset="0"/>
              </a:rPr>
              <a:t>~</a:t>
            </a:r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exemple/classes/graph/2D/Cercle.java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graph.2D;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Cercle()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 ... }</a:t>
            </a:r>
          </a:p>
        </p:txBody>
      </p:sp>
      <p:sp>
        <p:nvSpPr>
          <p:cNvPr id="140291" name="Rectangle 4">
            <a:extLst>
              <a:ext uri="{FF2B5EF4-FFF2-40B4-BE49-F238E27FC236}">
                <a16:creationId xmlns:a16="http://schemas.microsoft.com/office/drawing/2014/main" id="{9AE74F58-1852-8770-5381-199FC815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441575"/>
            <a:ext cx="4138612" cy="895350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~exemple/classes/graph/3D/Sphere.java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graph.3D;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Sphere()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 ... }</a:t>
            </a:r>
          </a:p>
        </p:txBody>
      </p:sp>
      <p:sp>
        <p:nvSpPr>
          <p:cNvPr id="139268" name="Rectangle 5">
            <a:extLst>
              <a:ext uri="{FF2B5EF4-FFF2-40B4-BE49-F238E27FC236}">
                <a16:creationId xmlns:a16="http://schemas.microsoft.com/office/drawing/2014/main" id="{3D32E7EC-A30D-64D3-B29B-B026FB481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3582988"/>
            <a:ext cx="8348662" cy="2468562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~exemple/classes/paintShop/MainClass.java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paintShop;</a:t>
            </a:r>
          </a:p>
          <a:p>
            <a:endParaRPr lang="fr-FR" altLang="fr-FR" sz="6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import graph.2D.*;</a:t>
            </a:r>
          </a:p>
          <a:p>
            <a:endParaRPr lang="fr-FR" altLang="fr-FR" sz="6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MainClass()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public static void main(String[] args) {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graph.2D.Cercle c1 = new graph.2D.Cercle(50)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Cercle c2 = new Cercle(70);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graph.3D.Sphere s1 = new graph.3D.Sphere(100);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Sphere s2 = new Sphere(40); </a:t>
            </a:r>
            <a:r>
              <a:rPr lang="fr-FR" altLang="fr-FR" sz="1300" b="1">
                <a:solidFill>
                  <a:schemeClr val="accent1"/>
                </a:solidFill>
                <a:latin typeface="Courier New" panose="02070309020205020404" pitchFamily="49" charset="0"/>
              </a:rPr>
              <a:t>// error: class paintShop.Sphere not found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>
                <a:latin typeface="Courier New" panose="02070309020205020404" pitchFamily="49" charset="0"/>
              </a:rPr>
              <a:t>}    </a:t>
            </a:r>
          </a:p>
        </p:txBody>
      </p:sp>
      <p:sp>
        <p:nvSpPr>
          <p:cNvPr id="140293" name="Rectangle 6">
            <a:extLst>
              <a:ext uri="{FF2B5EF4-FFF2-40B4-BE49-F238E27FC236}">
                <a16:creationId xmlns:a16="http://schemas.microsoft.com/office/drawing/2014/main" id="{720102FF-3CE3-1AD5-36FA-59A5B1F5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1928813"/>
            <a:ext cx="61198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500">
                <a:latin typeface="Courier New" panose="02070309020205020404" pitchFamily="49" charset="0"/>
              </a:rPr>
              <a:t>CLASSPATH = $JAVA_HOME/lib/classes.zip;$HOME/classes</a:t>
            </a:r>
          </a:p>
        </p:txBody>
      </p:sp>
      <p:sp>
        <p:nvSpPr>
          <p:cNvPr id="140294" name="Espace réservé du numéro de diapositive 1">
            <a:extLst>
              <a:ext uri="{FF2B5EF4-FFF2-40B4-BE49-F238E27FC236}">
                <a16:creationId xmlns:a16="http://schemas.microsoft.com/office/drawing/2014/main" id="{8DBA6885-BF4B-3D10-1A03-1C9F0385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47E435-193C-4C91-991D-70388ED8B932}" type="slidenum">
              <a:rPr lang="fr-FR" altLang="fr-FR" sz="1400" smtClean="0"/>
              <a:pPr/>
              <a:t>172</a:t>
            </a:fld>
            <a:endParaRPr lang="fr-FR" altLang="fr-FR" sz="1400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0A01E7EC-3C1A-D32C-C27F-D10ADC102CB2}"/>
              </a:ext>
            </a:extLst>
          </p:cNvPr>
          <p:cNvSpPr txBox="1">
            <a:spLocks/>
          </p:cNvSpPr>
          <p:nvPr/>
        </p:nvSpPr>
        <p:spPr>
          <a:xfrm>
            <a:off x="767751" y="6356350"/>
            <a:ext cx="559667" cy="3076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4B50831C-7935-4E78-BCFA-8DCF83B55DD9}" type="slidenum">
              <a:rPr lang="fr-FR" altLang="fr-FR" sz="1400" smtClean="0"/>
              <a:pPr/>
              <a:t>172</a:t>
            </a:fld>
            <a:endParaRPr lang="fr-FR" altLang="fr-FR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2866-C77B-8BA8-C92F-8A7C4B75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06392E1E-41BA-5275-FDFD-0CE666808D8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788700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Revenons un peu à UML: </a:t>
            </a:r>
            <a:b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  <a:t>les diagrammes d'états-transitions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9CFD9CCB-3E04-AAFA-769A-9AE023F138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173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8A98AA8-0D06-6C9A-1A70-FA24D8B96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3415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95C3-2940-F869-7007-80B115EB7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D53A1F94-4421-BE55-FC22-DD004B238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182EF920-CA21-F42C-CAC0-91031FC2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174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FA40BF5F-5D2E-9206-0FDA-C5F047CA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33" y="1876002"/>
            <a:ext cx="4909233" cy="48614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D6A0CF-BAA6-DF7C-C01B-8B0849D0A0E2}"/>
              </a:ext>
            </a:extLst>
          </p:cNvPr>
          <p:cNvSpPr txBox="1"/>
          <p:nvPr/>
        </p:nvSpPr>
        <p:spPr>
          <a:xfrm>
            <a:off x="2018380" y="1336623"/>
            <a:ext cx="32919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Voilà à quoi cela ressemble</a:t>
            </a:r>
          </a:p>
        </p:txBody>
      </p:sp>
    </p:spTree>
    <p:extLst>
      <p:ext uri="{BB962C8B-B14F-4D97-AF65-F5344CB8AC3E}">
        <p14:creationId xmlns:p14="http://schemas.microsoft.com/office/powerpoint/2010/main" val="2745081725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9239E-C06C-BA44-AB82-A7FE2D27E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410B37-31DB-AA0D-9996-0C8F9B91943F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alibri"/>
                <a:ea typeface="Calibri"/>
                <a:cs typeface="Calibri"/>
              </a:rPr>
              <a:t>Diagramme d'états-transitions</a:t>
            </a:r>
            <a:r>
              <a:rPr lang="fr-FR" altLang="fr-FR" dirty="0">
                <a:latin typeface="Tahoma (Titres)"/>
                <a:cs typeface="Tahoma (Titres)" charset="0"/>
              </a:rPr>
              <a:t> : définition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8E1E55-C273-2811-EC91-6A86D0E5A6A3}"/>
              </a:ext>
            </a:extLst>
          </p:cNvPr>
          <p:cNvSpPr txBox="1"/>
          <p:nvPr/>
        </p:nvSpPr>
        <p:spPr>
          <a:xfrm>
            <a:off x="597348" y="1512711"/>
            <a:ext cx="10868138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 dirty="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Diagramme UML qui modélise le comportement dynamique d'un objet en montrant ses états possibles et les transitions entre ces états.</a:t>
            </a:r>
            <a:endParaRPr lang="fr-FR" dirty="0"/>
          </a:p>
          <a:p>
            <a:endParaRPr lang="fr-FR" b="1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dirty="0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747D4F-F1B9-225D-CF05-0C7D758ADF33}"/>
              </a:ext>
            </a:extLst>
          </p:cNvPr>
          <p:cNvSpPr txBox="1"/>
          <p:nvPr/>
        </p:nvSpPr>
        <p:spPr>
          <a:xfrm>
            <a:off x="597348" y="2509192"/>
            <a:ext cx="1139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D'accord, mais... qu'appelle-t-on un état?</a:t>
            </a: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Un </a:t>
            </a:r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état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est une condition ou situation stable dans laquelle se trouve un objet à un moment donné de son cycle de vie. Ses caractéristiques sont :</a:t>
            </a:r>
            <a:endParaRPr lang="fr-FR" dirty="0"/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Stabilité temporelle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L'objet reste dans cet état pendant une durée déterminée (quelques millisecondes à plusieurs années selon le contexte)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Comportement spécifique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L'objet réagit différemment aux mêmes événements selon son état actuel 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Exemple : un téléphone en mode "silencieux" ne sonne pas lors d'un appel entrant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Valeurs d'attributs cohérentes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L'état est souvent défini par certaines valeurs ou plages de valeurs des attributs de l'objet 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Exemple : </a:t>
            </a:r>
            <a:r>
              <a:rPr lang="fr-FR" dirty="0" err="1">
                <a:solidFill>
                  <a:srgbClr val="000000"/>
                </a:solidFill>
                <a:ea typeface="+mn-lt"/>
                <a:cs typeface="+mn-lt"/>
              </a:rPr>
              <a:t>soldeCompte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&gt; 0 pour l'état "Compte actif"</a:t>
            </a:r>
          </a:p>
          <a:p>
            <a:pPr marL="285750" indent="-285750">
              <a:buFont typeface="Arial"/>
              <a:buChar char="•"/>
            </a:pPr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Conditions d'entrée et de sortie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Des critères précis déterminent quand l'objet entre ou sort de cet état</a:t>
            </a:r>
            <a:endParaRPr lang="fr-FR" dirty="0"/>
          </a:p>
          <a:p>
            <a:endParaRPr lang="fr-FR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5104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25AD-32DB-487C-A6BB-32BBCA305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E18986-1E5E-7F2A-C22D-3147A73FAD87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alibri"/>
                <a:ea typeface="Calibri"/>
                <a:cs typeface="Calibri"/>
              </a:rPr>
              <a:t>Diagramme d'états-transitions</a:t>
            </a:r>
            <a:r>
              <a:rPr lang="fr-FR" altLang="fr-FR" dirty="0">
                <a:latin typeface="Tahoma (Titres)"/>
                <a:cs typeface="Tahoma (Titres)" charset="0"/>
              </a:rPr>
              <a:t> : définition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16F961-7CAE-607E-7059-B84BE28B94EE}"/>
              </a:ext>
            </a:extLst>
          </p:cNvPr>
          <p:cNvSpPr txBox="1"/>
          <p:nvPr/>
        </p:nvSpPr>
        <p:spPr>
          <a:xfrm>
            <a:off x="597348" y="1512711"/>
            <a:ext cx="10868138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 dirty="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Diagramme UML qui modélise le comportement dynamique d'un objet en montrant ses états possibles et les transitions entre ces états.</a:t>
            </a:r>
            <a:endParaRPr lang="fr-FR" dirty="0"/>
          </a:p>
          <a:p>
            <a:endParaRPr lang="fr-FR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fr-FR" sz="2000" b="1" dirty="0">
                <a:solidFill>
                  <a:schemeClr val="tx2"/>
                </a:solidFill>
                <a:ea typeface="Calibri"/>
                <a:cs typeface="Calibri"/>
              </a:rPr>
              <a:t>Principaux Objectifs</a:t>
            </a:r>
            <a:endParaRPr lang="en-US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Modéliser le comportement dynamique d'un objet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Capturer les règles métier liées aux changements d'état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Valider la logique avant l'implémentation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Communiquer avec les parties prenantes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Détecter les cas limites et exceptions</a:t>
            </a:r>
          </a:p>
          <a:p>
            <a:br>
              <a:rPr lang="en-US" dirty="0">
                <a:solidFill>
                  <a:srgbClr val="000000"/>
                </a:solidFill>
                <a:ea typeface="Calibri"/>
                <a:cs typeface="Calibri"/>
              </a:rPr>
            </a:b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br>
              <a:rPr lang="en-US" dirty="0"/>
            </a:br>
            <a:endParaRPr lang="en-US" dirty="0"/>
          </a:p>
          <a:p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DB3B3FB-D3BA-384E-ADB9-8804D0FC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90" y="3266714"/>
            <a:ext cx="6175456" cy="16460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F3D48B-443B-7D50-D6C1-C30BEA52868D}"/>
              </a:ext>
            </a:extLst>
          </p:cNvPr>
          <p:cNvSpPr txBox="1"/>
          <p:nvPr/>
        </p:nvSpPr>
        <p:spPr>
          <a:xfrm>
            <a:off x="6016906" y="2660248"/>
            <a:ext cx="5251048" cy="6056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63"/>
              </a:lnSpc>
            </a:pPr>
            <a:r>
              <a:rPr lang="fr-FR" dirty="0">
                <a:solidFill>
                  <a:srgbClr val="000000"/>
                </a:solidFill>
              </a:rPr>
              <a:t>​</a:t>
            </a:r>
          </a:p>
          <a:p>
            <a:pPr>
              <a:lnSpc>
                <a:spcPts val="2070"/>
              </a:lnSpc>
            </a:pPr>
            <a:r>
              <a:rPr lang="fr-FR" sz="2000" b="1" dirty="0">
                <a:solidFill>
                  <a:srgbClr val="586CDC"/>
                </a:solidFill>
              </a:rPr>
              <a:t>Par rapport à ce que nous avons vu jusqu'ici</a:t>
            </a:r>
          </a:p>
        </p:txBody>
      </p:sp>
    </p:spTree>
    <p:extLst>
      <p:ext uri="{BB962C8B-B14F-4D97-AF65-F5344CB8AC3E}">
        <p14:creationId xmlns:p14="http://schemas.microsoft.com/office/powerpoint/2010/main" val="2581824464"/>
      </p:ext>
    </p:extLst>
  </p:cSld>
  <p:clrMapOvr>
    <a:masterClrMapping/>
  </p:clrMapOvr>
  <p:transition spd="slow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DDAD-F788-892F-4E55-18D54A48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FE8FA42-1697-0600-8F3A-E234765C6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90016473-5824-C5CC-30E1-59AAD2B9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177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D8F8EF-6181-B9B1-170C-86D02E057F33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1E27236-DBD0-2CE4-26AA-2C94E9163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F7CE1F-2CAA-5BEB-0A7B-E5C60FDAD093}"/>
              </a:ext>
            </a:extLst>
          </p:cNvPr>
          <p:cNvSpPr txBox="1"/>
          <p:nvPr/>
        </p:nvSpPr>
        <p:spPr>
          <a:xfrm>
            <a:off x="4293228" y="1919288"/>
            <a:ext cx="740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éléments sont semblables à ceux que nous avons déjà vus (où à de légères modification près), mais un focus sur deux d’entre eux qui sont </a:t>
            </a:r>
            <a:r>
              <a:rPr lang="fr-FR" dirty="0" err="1"/>
              <a:t>nouveaux: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b="1" dirty="0"/>
              <a:t>.</a:t>
            </a:r>
            <a:r>
              <a:rPr lang="fr-FR" dirty="0"/>
              <a:t>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6C557C-F1B4-67F3-EB0D-CFE71A8EF146}"/>
              </a:ext>
            </a:extLst>
          </p:cNvPr>
          <p:cNvSpPr/>
          <p:nvPr/>
        </p:nvSpPr>
        <p:spPr>
          <a:xfrm>
            <a:off x="2810577" y="3878982"/>
            <a:ext cx="885523" cy="40426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101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57A10-9752-15D4-2778-DEA72EB0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91A7DCCA-CD4B-E4BB-B2FB-D0A555079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F9F626A0-5B49-ADD5-113B-3C42F462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178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E84D23-67C0-2D13-F1DB-2F57135BFE2C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6597D40-EC49-7CA1-2802-77281B83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1732FB-15A0-8DF3-4738-412AD12481D4}"/>
              </a:ext>
            </a:extLst>
          </p:cNvPr>
          <p:cNvSpPr txBox="1"/>
          <p:nvPr/>
        </p:nvSpPr>
        <p:spPr>
          <a:xfrm>
            <a:off x="4293228" y="1919288"/>
            <a:ext cx="7407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concepts de 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permettent de mémoriser </a:t>
            </a:r>
          </a:p>
          <a:p>
            <a:r>
              <a:rPr lang="fr-FR" dirty="0"/>
              <a:t>l'état dans lequel se trouvait un système avant de le quitter, afin de pouvoir y revenir plus tard.</a:t>
            </a:r>
          </a:p>
          <a:p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586C1E5-CE49-C002-F930-36AEEF258AA5}"/>
              </a:ext>
            </a:extLst>
          </p:cNvPr>
          <p:cNvSpPr/>
          <p:nvPr/>
        </p:nvSpPr>
        <p:spPr>
          <a:xfrm>
            <a:off x="3320715" y="3907857"/>
            <a:ext cx="375385" cy="35613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2B2282-F9E3-E726-EBE1-752805A99F64}"/>
              </a:ext>
            </a:extLst>
          </p:cNvPr>
          <p:cNvSpPr txBox="1"/>
          <p:nvPr/>
        </p:nvSpPr>
        <p:spPr>
          <a:xfrm>
            <a:off x="4293228" y="2772075"/>
            <a:ext cx="7592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b="1" dirty="0"/>
              <a:t> (Histoire superficielle)</a:t>
            </a:r>
          </a:p>
          <a:p>
            <a:r>
              <a:rPr lang="fr-FR" dirty="0"/>
              <a:t>Mémorise uniquement le dernier sous-état actif </a:t>
            </a:r>
            <a:r>
              <a:rPr lang="fr-FR" b="1" dirty="0"/>
              <a:t>au niveau immédiat</a:t>
            </a:r>
            <a:r>
              <a:rPr lang="fr-FR" dirty="0"/>
              <a:t> d'un état composite</a:t>
            </a:r>
          </a:p>
          <a:p>
            <a:r>
              <a:rPr lang="fr-FR" dirty="0"/>
              <a:t>Quand on revient à cet état composite, on reprend directement dans le sous-état qui était actif au moment du départ</a:t>
            </a:r>
          </a:p>
          <a:p>
            <a:r>
              <a:rPr lang="fr-FR" dirty="0"/>
              <a:t>Ne tient pas compte des états imbriqués plus profondément</a:t>
            </a:r>
          </a:p>
          <a:p>
            <a:endParaRPr lang="fr-FR" dirty="0"/>
          </a:p>
          <a:p>
            <a:r>
              <a:rPr lang="fr-FR" b="1" dirty="0"/>
              <a:t>Exemple:</a:t>
            </a:r>
          </a:p>
          <a:p>
            <a:r>
              <a:rPr lang="fr-FR" dirty="0"/>
              <a:t>Imaginons un système audio avec un état "Lecture" contenant des sous-états "Radio" et "CD", où "Radio" contient lui-même "FM" et "AM" :</a:t>
            </a:r>
          </a:p>
          <a:p>
            <a:r>
              <a:rPr lang="fr-FR" b="1" dirty="0"/>
              <a:t>Sans </a:t>
            </a:r>
            <a:r>
              <a:rPr lang="fr-FR" b="1" dirty="0" err="1"/>
              <a:t>history</a:t>
            </a:r>
            <a:r>
              <a:rPr lang="fr-FR" dirty="0"/>
              <a:t> : revenir à "Lecture" activerait l'état initial par défaut</a:t>
            </a:r>
          </a:p>
          <a:p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: si on était en "Radio", on y revient, mais on reprend à l'état initial de Radio (il faut </a:t>
            </a:r>
            <a:r>
              <a:rPr lang="fr-FR" dirty="0" err="1"/>
              <a:t>re-sélectionner</a:t>
            </a:r>
            <a:r>
              <a:rPr lang="fr-FR" dirty="0"/>
              <a:t> FM ou AM)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8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A856D-CDAE-D3FD-8FAB-9767D21DB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04BC32E-2374-98AC-6107-5AECE57A3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381CAB28-6DCE-A7E8-1B26-87A52390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179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601669-FC29-B452-6F1D-08DC17DE107C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7A7DC6E-0504-489B-C6B7-D46258E29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F20ECD-0C98-DCEE-4B60-E9682C71570A}"/>
              </a:ext>
            </a:extLst>
          </p:cNvPr>
          <p:cNvSpPr txBox="1"/>
          <p:nvPr/>
        </p:nvSpPr>
        <p:spPr>
          <a:xfrm>
            <a:off x="4293228" y="1919288"/>
            <a:ext cx="7407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concepts de 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permettent de mémoriser </a:t>
            </a:r>
          </a:p>
          <a:p>
            <a:r>
              <a:rPr lang="fr-FR" dirty="0"/>
              <a:t>l'état dans lequel se trouvait un système avant de le quitter, afin de pouvoir y revenir plus tard.</a:t>
            </a:r>
          </a:p>
          <a:p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37C7EB-D41A-6CA0-AA80-6B38E9EB3C98}"/>
              </a:ext>
            </a:extLst>
          </p:cNvPr>
          <p:cNvSpPr/>
          <p:nvPr/>
        </p:nvSpPr>
        <p:spPr>
          <a:xfrm>
            <a:off x="2820197" y="3907857"/>
            <a:ext cx="375385" cy="35613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9C94B-72AB-04AF-2627-31208487A9F2}"/>
              </a:ext>
            </a:extLst>
          </p:cNvPr>
          <p:cNvSpPr txBox="1"/>
          <p:nvPr/>
        </p:nvSpPr>
        <p:spPr>
          <a:xfrm>
            <a:off x="4293228" y="2772075"/>
            <a:ext cx="75920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Deep </a:t>
            </a:r>
            <a:r>
              <a:rPr lang="fr-FR" b="1" dirty="0" err="1"/>
              <a:t>History</a:t>
            </a:r>
            <a:r>
              <a:rPr lang="fr-FR" b="1" dirty="0"/>
              <a:t> (Histoire profonde)</a:t>
            </a:r>
          </a:p>
          <a:p>
            <a:r>
              <a:rPr lang="fr-FR" dirty="0"/>
              <a:t>Mémorise toute la hiérarchie des sous-états actifs dans un état composite</a:t>
            </a:r>
          </a:p>
          <a:p>
            <a:r>
              <a:rPr lang="fr-FR" dirty="0"/>
              <a:t>Quand on revient à cet état composite, on restaure complètement la configuration d'états, même dans les niveaux d'imbrication les plus profonds.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Deep </a:t>
            </a:r>
            <a:r>
              <a:rPr lang="fr-FR" b="1" dirty="0" err="1"/>
              <a:t>history</a:t>
            </a:r>
            <a:r>
              <a:rPr lang="fr-FR" dirty="0"/>
              <a:t> : si on était en "Radio &gt; FM", on revient exactement à "Radio &gt; FM« </a:t>
            </a:r>
          </a:p>
          <a:p>
            <a:endParaRPr lang="fr-FR" dirty="0"/>
          </a:p>
          <a:p>
            <a:r>
              <a:rPr lang="fr-FR" dirty="0"/>
              <a:t>Ces mécanismes sont particulièrement utiles pour des systèmes qui doivent "se souvenir" de leur configuration précédente après une interruption.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303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E39209C-8DAD-390E-9679-995D43F4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472129"/>
            <a:ext cx="84248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Visibilité des attributs: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Fonctionnalité du langage définissant les droits d'accès aux données (attributs) et aux traitements (méthodes) </a:t>
            </a:r>
            <a:r>
              <a:rPr lang="fr-FR" sz="1800">
                <a:solidFill>
                  <a:srgbClr val="000000"/>
                </a:solidFill>
                <a:latin typeface="Verdana"/>
                <a:ea typeface="Verdana"/>
              </a:rPr>
              <a:t>pour la classe elle-même, une classe héritière, ou bien une classe quelconque.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Publique (+)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les classes peuvent accéder aux données et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méthodes d'une classe définie avec le niveau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de visibilité </a:t>
            </a: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public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Protégée (#)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: l'accès aux données est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réservé aux fonctions des classes héritières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Privée (-)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: l'accès aux données est limité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aux méthodes de la classe elle-même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1986" name="Rectangle 4">
            <a:extLst>
              <a:ext uri="{FF2B5EF4-FFF2-40B4-BE49-F238E27FC236}">
                <a16:creationId xmlns:a16="http://schemas.microsoft.com/office/drawing/2014/main" id="{830F564E-9C77-6DA5-C9D2-138E4BD66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8" y="3405189"/>
            <a:ext cx="1860550" cy="16795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Line 5">
            <a:extLst>
              <a:ext uri="{FF2B5EF4-FFF2-40B4-BE49-F238E27FC236}">
                <a16:creationId xmlns:a16="http://schemas.microsoft.com/office/drawing/2014/main" id="{8D5F6059-3C4D-0250-523C-D368D04201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1439" y="3763964"/>
            <a:ext cx="1857375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88" name="Text Box 6">
            <a:extLst>
              <a:ext uri="{FF2B5EF4-FFF2-40B4-BE49-F238E27FC236}">
                <a16:creationId xmlns:a16="http://schemas.microsoft.com/office/drawing/2014/main" id="{2D6128F1-F190-AFEE-29A8-2D25B9FA0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429000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 err="1">
                <a:solidFill>
                  <a:schemeClr val="accent2"/>
                </a:solidFill>
                <a:latin typeface="Arial" panose="020B0604020202020204" pitchFamily="34" charset="0"/>
              </a:rPr>
              <a:t>Nom_de_la_classe</a:t>
            </a:r>
          </a:p>
        </p:txBody>
      </p:sp>
      <p:sp>
        <p:nvSpPr>
          <p:cNvPr id="41989" name="Text Box 7">
            <a:extLst>
              <a:ext uri="{FF2B5EF4-FFF2-40B4-BE49-F238E27FC236}">
                <a16:creationId xmlns:a16="http://schemas.microsoft.com/office/drawing/2014/main" id="{B869891E-4856-EAF7-9FC4-319367129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836989"/>
            <a:ext cx="14589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# Attribut1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- Attribut2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41990" name="Line 8">
            <a:extLst>
              <a:ext uri="{FF2B5EF4-FFF2-40B4-BE49-F238E27FC236}">
                <a16:creationId xmlns:a16="http://schemas.microsoft.com/office/drawing/2014/main" id="{B6DFE68C-BD42-6106-FC35-51EEED54E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8263" y="4411664"/>
            <a:ext cx="1860550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91" name="Text Box 9">
            <a:extLst>
              <a:ext uri="{FF2B5EF4-FFF2-40B4-BE49-F238E27FC236}">
                <a16:creationId xmlns:a16="http://schemas.microsoft.com/office/drawing/2014/main" id="{323D2F7C-5234-8F42-194B-26C4B1804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6" y="4478339"/>
            <a:ext cx="1287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+ méthode1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   Méthode2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EB58321-320D-4066-942A-AD23DE0B2958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</p:spTree>
    <p:extLst>
      <p:ext uri="{BB962C8B-B14F-4D97-AF65-F5344CB8AC3E}">
        <p14:creationId xmlns:p14="http://schemas.microsoft.com/office/powerpoint/2010/main" val="22035394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132D2-F5DF-B049-313D-EFB78D6D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A440A3A4-8160-645B-8B85-72A1BD2754E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dernière ligne droite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4D886DAB-5049-3DE0-8D5F-0982057EBF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180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1CB5EC6-831C-B27B-3B18-2D4D0225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7433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8BB38A2E-D3BE-59BC-8C99-92914D382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F3F1304A-31BB-FBB2-448E-9D0C0BC7429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10765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/>
            <a:r>
              <a:rPr lang="fr-FR" altLang="fr-FR" sz="2300" dirty="0"/>
              <a:t>Quel est le problème auquel s'adresse le concept "</a:t>
            </a:r>
            <a:r>
              <a:rPr lang="fr-FR" altLang="fr-FR" sz="2300" dirty="0" err="1"/>
              <a:t>static</a:t>
            </a:r>
            <a:r>
              <a:rPr lang="fr-FR" altLang="fr-FR" sz="2300" dirty="0"/>
              <a:t>"?</a:t>
            </a:r>
            <a:endParaRPr lang="fr-FR" altLang="fr-FR" sz="2300" dirty="0">
              <a:ea typeface="Calibri"/>
              <a:cs typeface="Calibri"/>
            </a:endParaRPr>
          </a:p>
          <a:p>
            <a:pPr marL="325120" indent="-325120" defTabSz="723900"/>
            <a:r>
              <a:rPr lang="fr-FR" altLang="fr-FR" sz="2300" b="0" dirty="0">
                <a:solidFill>
                  <a:srgbClr val="000000"/>
                </a:solidFill>
              </a:rPr>
              <a:t>Imaginons que nous voulons créer un jeu vidéo :</a:t>
            </a:r>
            <a:br>
              <a:rPr lang="fr-FR" altLang="fr-FR" sz="2300" dirty="0"/>
            </a:br>
            <a:endParaRPr lang="fr-FR" altLang="fr-FR" sz="2300" dirty="0">
              <a:ea typeface="Calibri"/>
              <a:cs typeface="Calibri"/>
            </a:endParaRP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404CBAFA-228D-A14D-9A0F-DB29751A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3540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181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07C973-F69F-8587-0993-8A84AFB22446}"/>
              </a:ext>
            </a:extLst>
          </p:cNvPr>
          <p:cNvSpPr txBox="1"/>
          <p:nvPr/>
        </p:nvSpPr>
        <p:spPr>
          <a:xfrm>
            <a:off x="767750" y="3070459"/>
            <a:ext cx="4295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String nom;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pointsVie</a:t>
            </a:r>
            <a:r>
              <a:rPr lang="fr-FR" dirty="0"/>
              <a:t>;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niveau;        </a:t>
            </a:r>
          </a:p>
          <a:p>
            <a:r>
              <a:rPr lang="fr-FR" dirty="0"/>
              <a:t>	public Personnage(String nom) {</a:t>
            </a:r>
          </a:p>
          <a:p>
            <a:r>
              <a:rPr lang="fr-FR" dirty="0"/>
              <a:t>		</a:t>
            </a:r>
            <a:r>
              <a:rPr lang="fr-FR" dirty="0" err="1"/>
              <a:t>this.nom</a:t>
            </a:r>
            <a:r>
              <a:rPr lang="fr-FR" dirty="0"/>
              <a:t> = nom;        </a:t>
            </a:r>
          </a:p>
          <a:p>
            <a:r>
              <a:rPr lang="fr-FR" dirty="0"/>
              <a:t>		</a:t>
            </a:r>
            <a:r>
              <a:rPr lang="fr-FR" dirty="0" err="1"/>
              <a:t>this.pointsVie</a:t>
            </a:r>
            <a:r>
              <a:rPr lang="fr-FR" dirty="0"/>
              <a:t> = 100;        </a:t>
            </a:r>
          </a:p>
          <a:p>
            <a:r>
              <a:rPr lang="fr-FR" dirty="0"/>
              <a:t>		</a:t>
            </a:r>
            <a:r>
              <a:rPr lang="fr-FR" dirty="0" err="1"/>
              <a:t>this.niveau</a:t>
            </a:r>
            <a:r>
              <a:rPr lang="fr-FR" dirty="0"/>
              <a:t> = 1;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26F94B-C5E0-84E3-9D5C-60BAF8B02408}"/>
              </a:ext>
            </a:extLst>
          </p:cNvPr>
          <p:cNvSpPr txBox="1"/>
          <p:nvPr/>
        </p:nvSpPr>
        <p:spPr>
          <a:xfrm>
            <a:off x="6182676" y="3070459"/>
            <a:ext cx="524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Comment compter le nombre total de personnages créés dans le jeu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ED1E66-3037-BD3B-5C9B-B6CD0C878D1A}"/>
              </a:ext>
            </a:extLst>
          </p:cNvPr>
          <p:cNvSpPr txBox="1"/>
          <p:nvPr/>
        </p:nvSpPr>
        <p:spPr>
          <a:xfrm>
            <a:off x="6182676" y="3823679"/>
            <a:ext cx="4549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 	public Personnage(String nom) {        		</a:t>
            </a:r>
            <a:r>
              <a:rPr lang="fr-FR" dirty="0" err="1"/>
              <a:t>nombrePersonnages</a:t>
            </a:r>
            <a:r>
              <a:rPr lang="fr-FR" dirty="0"/>
              <a:t>++; 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A41A66-E271-872C-2A7F-3D1BC2A97349}"/>
              </a:ext>
            </a:extLst>
          </p:cNvPr>
          <p:cNvSpPr txBox="1"/>
          <p:nvPr/>
        </p:nvSpPr>
        <p:spPr>
          <a:xfrm rot="20518686">
            <a:off x="6764730" y="3763297"/>
            <a:ext cx="338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Vous voyez le problème?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75538A-4035-8408-A343-D256876C29ED}"/>
              </a:ext>
            </a:extLst>
          </p:cNvPr>
          <p:cNvSpPr txBox="1"/>
          <p:nvPr/>
        </p:nvSpPr>
        <p:spPr>
          <a:xfrm>
            <a:off x="6540242" y="5594908"/>
            <a:ext cx="419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Chaque instance ne compte qu’elle-même.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15050-1947-4C04-FB24-B37F5DE4C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A3AAA5F2-6144-9E66-A64C-9A7BA47F3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72141302-8E20-9154-112C-1C6690BB1E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10765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/>
            <a:r>
              <a:rPr lang="fr-FR" altLang="fr-FR" sz="2300" dirty="0"/>
              <a:t>Quel est le problème auquel s'adresse le concept "</a:t>
            </a:r>
            <a:r>
              <a:rPr lang="fr-FR" altLang="fr-FR" sz="2300" dirty="0" err="1"/>
              <a:t>static</a:t>
            </a:r>
            <a:r>
              <a:rPr lang="fr-FR" altLang="fr-FR" sz="2300" dirty="0"/>
              <a:t>"?</a:t>
            </a:r>
            <a:endParaRPr lang="fr-FR" altLang="fr-FR" sz="2300" dirty="0">
              <a:ea typeface="Calibri"/>
              <a:cs typeface="Calibri"/>
            </a:endParaRPr>
          </a:p>
          <a:p>
            <a:pPr marL="325120" indent="-325120" defTabSz="723900"/>
            <a:r>
              <a:rPr lang="fr-FR" altLang="fr-FR" sz="2300" b="0" dirty="0">
                <a:solidFill>
                  <a:srgbClr val="000000"/>
                </a:solidFill>
              </a:rPr>
              <a:t>Imaginons que nous voulons créer un jeu vidéo :</a:t>
            </a:r>
            <a:br>
              <a:rPr lang="fr-FR" altLang="fr-FR" sz="2300" dirty="0"/>
            </a:br>
            <a:endParaRPr lang="fr-FR" altLang="fr-FR" sz="2300" dirty="0">
              <a:ea typeface="Calibri"/>
              <a:cs typeface="Calibri"/>
            </a:endParaRP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79BCD684-884B-B5F8-A3DF-51AE1582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3540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182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FD4100-474D-B3D0-E590-610029460922}"/>
              </a:ext>
            </a:extLst>
          </p:cNvPr>
          <p:cNvSpPr txBox="1"/>
          <p:nvPr/>
        </p:nvSpPr>
        <p:spPr>
          <a:xfrm>
            <a:off x="307368" y="3070459"/>
            <a:ext cx="524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Comment compter le nombre total de personnages créés dans le jeu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22279E-F106-F25A-8FCD-58CA7E3D6427}"/>
              </a:ext>
            </a:extLst>
          </p:cNvPr>
          <p:cNvSpPr txBox="1"/>
          <p:nvPr/>
        </p:nvSpPr>
        <p:spPr>
          <a:xfrm>
            <a:off x="307368" y="3840582"/>
            <a:ext cx="4549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 	public Personnage(String nom) {        		</a:t>
            </a:r>
            <a:r>
              <a:rPr lang="fr-FR" dirty="0" err="1"/>
              <a:t>nombrePersonnages</a:t>
            </a:r>
            <a:r>
              <a:rPr lang="fr-FR" dirty="0"/>
              <a:t>++; 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247D37-21EA-680F-97C8-64D86FAC5929}"/>
              </a:ext>
            </a:extLst>
          </p:cNvPr>
          <p:cNvSpPr txBox="1"/>
          <p:nvPr/>
        </p:nvSpPr>
        <p:spPr>
          <a:xfrm>
            <a:off x="5548941" y="3840582"/>
            <a:ext cx="617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Admettons. Si nous mettons </a:t>
            </a:r>
            <a:r>
              <a:rPr lang="fr-FR" dirty="0" err="1">
                <a:solidFill>
                  <a:srgbClr val="000000"/>
                </a:solidFill>
              </a:rPr>
              <a:t>nombrePersonnages</a:t>
            </a:r>
            <a:r>
              <a:rPr lang="fr-FR" dirty="0">
                <a:solidFill>
                  <a:srgbClr val="000000"/>
                </a:solidFill>
              </a:rPr>
              <a:t> en « public »?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9D7B01-905E-A106-B920-94F1A9BFA650}"/>
              </a:ext>
            </a:extLst>
          </p:cNvPr>
          <p:cNvSpPr txBox="1"/>
          <p:nvPr/>
        </p:nvSpPr>
        <p:spPr>
          <a:xfrm>
            <a:off x="5548941" y="4394579"/>
            <a:ext cx="617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Ca ne change rien. Même si nous n’initialisons pas à 0, et laissons par exemple la tâche au constructeur de le faire à partir d’un argument, nous déplaçons simplement le problème.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714119-4246-E519-75C8-A78690CF81CC}"/>
              </a:ext>
            </a:extLst>
          </p:cNvPr>
          <p:cNvSpPr txBox="1"/>
          <p:nvPr/>
        </p:nvSpPr>
        <p:spPr>
          <a:xfrm>
            <a:off x="2087986" y="5364075"/>
            <a:ext cx="692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Bon… Alors, on peut créer une classe particulière, avec un attribut que l’on incrémente à chaque appel au constructeur de « Personnage »?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CDCB7A-5795-0609-29D7-3ACA69F725ED}"/>
              </a:ext>
            </a:extLst>
          </p:cNvPr>
          <p:cNvSpPr txBox="1"/>
          <p:nvPr/>
        </p:nvSpPr>
        <p:spPr>
          <a:xfrm>
            <a:off x="767750" y="6010406"/>
            <a:ext cx="982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Ok, je me rends. Là, ça peut marcher. Mais il y a plus simple, grâce aux variables et méthodes « </a:t>
            </a:r>
            <a:r>
              <a:rPr lang="fr-FR" dirty="0" err="1"/>
              <a:t>static</a:t>
            </a:r>
            <a:r>
              <a:rPr lang="fr-FR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345473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563E9-3189-F870-F597-8E03C4E6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E4956424-5CFC-9CDB-7813-56933C31A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D0498DD1-F222-FE06-0595-C3ED5E737D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4754" y="1993900"/>
            <a:ext cx="11646567" cy="26964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Les variables </a:t>
            </a:r>
            <a:r>
              <a:rPr lang="fr-FR" alt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</a:t>
            </a:r>
            <a:r>
              <a:rPr lang="fr-FR" altLang="fr-FR" sz="2300" b="0" dirty="0">
                <a:solidFill>
                  <a:srgbClr val="000000"/>
                </a:solidFill>
              </a:rPr>
              <a:t> sont communes à toutes les instances de la classe. Dit autrement, l</a:t>
            </a:r>
            <a:r>
              <a:rPr lang="fr-FR" sz="2300" b="0" dirty="0">
                <a:solidFill>
                  <a:srgbClr val="000000"/>
                </a:solidFill>
              </a:rPr>
              <a:t>e mot-clé </a:t>
            </a:r>
            <a:r>
              <a:rPr 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</a:t>
            </a:r>
            <a:r>
              <a:rPr lang="fr-FR" sz="2300" b="0" dirty="0">
                <a:solidFill>
                  <a:srgbClr val="000000"/>
                </a:solidFill>
              </a:rPr>
              <a:t> signifie que l'élément (variable ou méthode) appartient à la classe elle-même et non aux instances de la classe.</a:t>
            </a:r>
            <a:endParaRPr lang="fr-FR" altLang="fr-FR" sz="2300" b="0" dirty="0">
              <a:solidFill>
                <a:srgbClr val="000000"/>
              </a:solidFill>
            </a:endParaRPr>
          </a:p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Il n'est pas nécessaire d'instancier une classe pour accéder à un de ses membres statiques.</a:t>
            </a:r>
          </a:p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Les méthodes statiques ne peuvent pas accéder à </a:t>
            </a:r>
            <a:r>
              <a:rPr lang="fr-FR" alt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this</a:t>
            </a:r>
            <a:r>
              <a:rPr lang="fr-FR" altLang="fr-FR" sz="1700" b="0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fr-FR" altLang="fr-FR" sz="2300" b="0" i="1" dirty="0">
                <a:solidFill>
                  <a:srgbClr val="000000"/>
                </a:solidFill>
              </a:rPr>
              <a:t>Souvenez-vous, elles ne sont pas liées à un objet.</a:t>
            </a: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4D7C766-C123-6FB3-B09F-B44F8771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4166372517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823A8C6B-014E-22A4-BFE6-4CEFB709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04800"/>
            <a:ext cx="8188325" cy="579438"/>
          </a:xfrm>
          <a:noFill/>
        </p:spPr>
        <p:txBody>
          <a:bodyPr/>
          <a:lstStyle/>
          <a:p>
            <a:r>
              <a:rPr lang="fr-FR" altLang="fr-FR" sz="3200"/>
              <a:t>Variables &amp; méthodes static</a:t>
            </a:r>
          </a:p>
        </p:txBody>
      </p:sp>
      <p:sp>
        <p:nvSpPr>
          <p:cNvPr id="195587" name="Espace réservé du numéro de diapositive 1">
            <a:extLst>
              <a:ext uri="{FF2B5EF4-FFF2-40B4-BE49-F238E27FC236}">
                <a16:creationId xmlns:a16="http://schemas.microsoft.com/office/drawing/2014/main" id="{64D459B6-670D-826F-A89D-5BC50A92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5860E8-449D-409E-94ED-0142CC68EC20}" type="slidenum">
              <a:rPr lang="fr-FR" altLang="fr-FR" sz="1400" smtClean="0"/>
              <a:pPr/>
              <a:t>184</a:t>
            </a:fld>
            <a:endParaRPr lang="fr-FR" alt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A368AD-4DF6-6D95-5A80-7DE0BBDF4659}"/>
              </a:ext>
            </a:extLst>
          </p:cNvPr>
          <p:cNvSpPr txBox="1"/>
          <p:nvPr/>
        </p:nvSpPr>
        <p:spPr>
          <a:xfrm>
            <a:off x="3121" y="1707378"/>
            <a:ext cx="81883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// Variable d'instance - chaque objet a la sienne    	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String nom;        </a:t>
            </a:r>
          </a:p>
          <a:p>
            <a:r>
              <a:rPr lang="fr-FR" dirty="0"/>
              <a:t>	// Variable </a:t>
            </a:r>
            <a:r>
              <a:rPr lang="fr-FR" dirty="0" err="1"/>
              <a:t>static</a:t>
            </a:r>
            <a:r>
              <a:rPr lang="fr-FR" dirty="0"/>
              <a:t> - partagée par TOUS les objets    	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	public Personnage(String nom) {        </a:t>
            </a:r>
          </a:p>
          <a:p>
            <a:r>
              <a:rPr lang="fr-FR" dirty="0"/>
              <a:t>		</a:t>
            </a:r>
            <a:r>
              <a:rPr lang="fr-FR" dirty="0" err="1"/>
              <a:t>this.nom</a:t>
            </a:r>
            <a:r>
              <a:rPr lang="fr-FR" dirty="0"/>
              <a:t> = nom;        </a:t>
            </a:r>
          </a:p>
          <a:p>
            <a:r>
              <a:rPr lang="fr-FR" dirty="0"/>
              <a:t>		 // Incrémente le compteur global </a:t>
            </a:r>
          </a:p>
          <a:p>
            <a:r>
              <a:rPr lang="fr-FR" dirty="0"/>
              <a:t>		</a:t>
            </a:r>
            <a:r>
              <a:rPr lang="fr-FR" dirty="0" err="1"/>
              <a:t>nombrePersonnages</a:t>
            </a:r>
            <a:r>
              <a:rPr lang="fr-FR" dirty="0"/>
              <a:t>++; </a:t>
            </a:r>
          </a:p>
          <a:p>
            <a:r>
              <a:rPr lang="fr-FR" dirty="0"/>
              <a:t>	}       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	public 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getNombrePersonnages</a:t>
            </a:r>
            <a:r>
              <a:rPr lang="fr-FR" dirty="0"/>
              <a:t>() {</a:t>
            </a:r>
          </a:p>
          <a:p>
            <a:r>
              <a:rPr lang="fr-FR" dirty="0"/>
              <a:t>		return </a:t>
            </a:r>
            <a:r>
              <a:rPr lang="fr-FR" dirty="0" err="1"/>
              <a:t>nombrePersonnages</a:t>
            </a:r>
            <a:r>
              <a:rPr lang="fr-FR" dirty="0"/>
              <a:t>;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1B54C03-1C23-EE43-5916-DAB5CA68C5A6}"/>
              </a:ext>
            </a:extLst>
          </p:cNvPr>
          <p:cNvCxnSpPr/>
          <p:nvPr/>
        </p:nvCxnSpPr>
        <p:spPr>
          <a:xfrm>
            <a:off x="5637008" y="1621316"/>
            <a:ext cx="0" cy="437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6BAA6C8-9ED7-3FD8-3C0E-C41294BED7E0}"/>
              </a:ext>
            </a:extLst>
          </p:cNvPr>
          <p:cNvSpPr txBox="1"/>
          <p:nvPr/>
        </p:nvSpPr>
        <p:spPr>
          <a:xfrm>
            <a:off x="5694389" y="2092098"/>
            <a:ext cx="64976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public class </a:t>
            </a:r>
            <a:r>
              <a:rPr lang="fr-FR" sz="1400" dirty="0" err="1"/>
              <a:t>TestPersonnage</a:t>
            </a:r>
            <a:r>
              <a:rPr lang="fr-FR" sz="1400" dirty="0"/>
              <a:t> {   </a:t>
            </a:r>
          </a:p>
          <a:p>
            <a:endParaRPr lang="fr-FR" sz="1400" dirty="0"/>
          </a:p>
          <a:p>
            <a:r>
              <a:rPr lang="fr-FR" sz="1400" dirty="0"/>
              <a:t>public </a:t>
            </a:r>
            <a:r>
              <a:rPr lang="fr-FR" sz="1400" dirty="0" err="1"/>
              <a:t>static</a:t>
            </a:r>
            <a:r>
              <a:rPr lang="fr-FR" sz="1400" dirty="0"/>
              <a:t> </a:t>
            </a:r>
            <a:r>
              <a:rPr lang="fr-FR" sz="1400" dirty="0" err="1"/>
              <a:t>void</a:t>
            </a:r>
            <a:r>
              <a:rPr lang="fr-FR" sz="1400" dirty="0"/>
              <a:t> main(String[] args) { </a:t>
            </a:r>
          </a:p>
          <a:p>
            <a:endParaRPr lang="fr-FR" sz="1400" dirty="0"/>
          </a:p>
          <a:p>
            <a:r>
              <a:rPr lang="fr-FR" sz="1400" dirty="0" err="1"/>
              <a:t>System.out.println</a:t>
            </a:r>
            <a:r>
              <a:rPr lang="fr-FR" sz="1400" dirty="0"/>
              <a:t>("Nombre initial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</a:t>
            </a:r>
          </a:p>
          <a:p>
            <a:r>
              <a:rPr lang="fr-FR" sz="1400" dirty="0"/>
              <a:t>// 0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theugly</a:t>
            </a:r>
            <a:r>
              <a:rPr lang="fr-FR" sz="1400" dirty="0"/>
              <a:t> = new Personnage("</a:t>
            </a:r>
            <a:r>
              <a:rPr lang="fr-FR" sz="1400" dirty="0" err="1"/>
              <a:t>Siditine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perso1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1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thebad</a:t>
            </a:r>
            <a:r>
              <a:rPr lang="fr-FR" sz="1400" dirty="0"/>
              <a:t> = new Personnage("</a:t>
            </a:r>
            <a:r>
              <a:rPr lang="fr-FR" sz="1400" dirty="0" err="1"/>
              <a:t>Vadakin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perso2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2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thegood</a:t>
            </a:r>
            <a:r>
              <a:rPr lang="fr-FR" sz="1400" dirty="0"/>
              <a:t> = new Personnage(« </a:t>
            </a:r>
            <a:r>
              <a:rPr lang="fr-FR" sz="1400" dirty="0" err="1"/>
              <a:t>JustLuke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perso3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3    </a:t>
            </a:r>
          </a:p>
          <a:p>
            <a:r>
              <a:rPr lang="fr-FR" sz="1400" dirty="0"/>
              <a:t>}</a:t>
            </a:r>
          </a:p>
          <a:p>
            <a:r>
              <a:rPr lang="fr-FR" sz="1400" dirty="0"/>
              <a:t>}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D6A4-52B8-4534-C93B-5121DA28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A2B9493-2AEF-D476-7848-CC832E454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88A92A80-7FD1-8AF4-CF8E-66BA05D0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185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C424F5-921D-AE28-CDE3-3CCC94FABB71}"/>
              </a:ext>
            </a:extLst>
          </p:cNvPr>
          <p:cNvSpPr txBox="1"/>
          <p:nvPr/>
        </p:nvSpPr>
        <p:spPr>
          <a:xfrm>
            <a:off x="767750" y="2511845"/>
            <a:ext cx="83790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Ces attributs et ces méthodes sont: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Créés une seule fois au chargement de la classe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Partagés par toutes les instances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dirty="0">
                <a:latin typeface="Arial" panose="020B0604020202020204" pitchFamily="34" charset="0"/>
              </a:rPr>
              <a:t>Pour les attributs: i</a:t>
            </a: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nitialisés avant la création de toute instance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0B142-760E-D714-DAA2-733FDB33D405}"/>
              </a:ext>
            </a:extLst>
          </p:cNvPr>
          <p:cNvSpPr txBox="1"/>
          <p:nvPr/>
        </p:nvSpPr>
        <p:spPr>
          <a:xfrm>
            <a:off x="997060" y="5277080"/>
            <a:ext cx="9261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Rappel: le point d’entrée d’un programme Java est toujours une méthode </a:t>
            </a:r>
            <a:r>
              <a:rPr lang="fr-FR" dirty="0" err="1"/>
              <a:t>static</a:t>
            </a:r>
            <a:r>
              <a:rPr lang="fr-FR" dirty="0"/>
              <a:t> bien particulière:</a:t>
            </a:r>
          </a:p>
          <a:p>
            <a:endParaRPr lang="fr-FR" dirty="0"/>
          </a:p>
          <a:p>
            <a:r>
              <a:rPr lang="fr-FR" dirty="0">
                <a:ea typeface="+mn-lt"/>
                <a:cs typeface="+mn-lt"/>
              </a:rPr>
              <a:t>public </a:t>
            </a:r>
            <a:r>
              <a:rPr lang="fr-FR" dirty="0" err="1">
                <a:ea typeface="+mn-lt"/>
                <a:cs typeface="+mn-lt"/>
              </a:rPr>
              <a:t>static</a:t>
            </a:r>
            <a:r>
              <a:rPr lang="fr-FR" dirty="0">
                <a:ea typeface="+mn-lt"/>
                <a:cs typeface="+mn-lt"/>
              </a:rPr>
              <a:t> </a:t>
            </a:r>
            <a:r>
              <a:rPr lang="fr-FR" dirty="0" err="1">
                <a:ea typeface="+mn-lt"/>
                <a:cs typeface="+mn-lt"/>
              </a:rPr>
              <a:t>void</a:t>
            </a:r>
            <a:r>
              <a:rPr lang="fr-FR" dirty="0">
                <a:ea typeface="+mn-lt"/>
                <a:cs typeface="+mn-lt"/>
              </a:rPr>
              <a:t> main(String[] args) {…}</a:t>
            </a:r>
            <a:endParaRPr lang="en-US" dirty="0">
              <a:ea typeface="Calibri"/>
              <a:cs typeface="Calibri"/>
            </a:endParaRPr>
          </a:p>
          <a:p>
            <a:r>
              <a:rPr lang="fr-FR" dirty="0">
                <a:ea typeface="+mn-lt"/>
                <a:cs typeface="+mn-lt"/>
              </a:rPr>
              <a:t>      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306279"/>
      </p:ext>
    </p:extLst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569B-5C35-7E3F-603E-00D1FAA3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E8DAD618-7840-0A5F-D207-B7B62B9637F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Pour finir: quelques bonnes habitudes de design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87A8449F-F50F-0780-77A7-10838766E6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186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F18DE8B-EEDA-7145-5CA8-87AC366E4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08130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8707-B127-4882-5812-3C0EB548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05FCA366-BA12-F2F3-136E-C089A18D2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1FCB7D18-A5CD-9F6E-60A5-E8E16E43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187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452E92-4033-51CD-17F5-13BB3730E17E}"/>
              </a:ext>
            </a:extLst>
          </p:cNvPr>
          <p:cNvSpPr txBox="1"/>
          <p:nvPr/>
        </p:nvSpPr>
        <p:spPr>
          <a:xfrm>
            <a:off x="767750" y="1773715"/>
            <a:ext cx="83790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r>
              <a:rPr lang="fr-FR" b="1" dirty="0"/>
              <a:t>L - </a:t>
            </a:r>
            <a:r>
              <a:rPr lang="fr-FR" b="1" dirty="0" err="1"/>
              <a:t>Liskov</a:t>
            </a:r>
            <a:r>
              <a:rPr lang="fr-FR" b="1" dirty="0"/>
              <a:t> Substitution </a:t>
            </a:r>
            <a:r>
              <a:rPr lang="fr-FR" b="1" dirty="0" err="1"/>
              <a:t>Principle</a:t>
            </a:r>
            <a:r>
              <a:rPr lang="fr-FR" b="1" dirty="0"/>
              <a:t> (LSP)</a:t>
            </a:r>
          </a:p>
          <a:p>
            <a:r>
              <a:rPr lang="fr-FR" dirty="0"/>
              <a:t>Les sous-classes doivent être substituables à leur classe mère</a:t>
            </a:r>
          </a:p>
          <a:p>
            <a:endParaRPr lang="fr-FR" dirty="0"/>
          </a:p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2638958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0B8F-E9A3-C336-6AB8-93284DDC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B925C32-CD30-1239-B9CA-3E298CD57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AD385B0-7211-8ECA-3623-38AED863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188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FF2E91-1CB5-10E7-B177-4C7A2FC83C31}"/>
              </a:ext>
            </a:extLst>
          </p:cNvPr>
          <p:cNvSpPr txBox="1"/>
          <p:nvPr/>
        </p:nvSpPr>
        <p:spPr>
          <a:xfrm>
            <a:off x="767750" y="1773715"/>
            <a:ext cx="8379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974BA5-9A86-67E8-379F-C512040D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10" y="2475659"/>
            <a:ext cx="4302053" cy="416572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D950C9-BCA5-675E-8B92-C1E579F1A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85" y="2483438"/>
            <a:ext cx="4703625" cy="415794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289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5BD9D-37CE-79F3-72DF-F641CFE94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4B4F6467-1F83-13C5-5D64-9647141E0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D4E64132-0C2F-0008-C6FE-12CB3C09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189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62E9F-0762-EDCF-F20D-1091AD7ED324}"/>
              </a:ext>
            </a:extLst>
          </p:cNvPr>
          <p:cNvSpPr txBox="1"/>
          <p:nvPr/>
        </p:nvSpPr>
        <p:spPr>
          <a:xfrm>
            <a:off x="767750" y="1773715"/>
            <a:ext cx="8379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CE4A4E-8560-20A1-2189-0B47D15A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0" y="2870058"/>
            <a:ext cx="5249008" cy="25721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809450-7472-0992-EA9C-7781AA73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973" y="1559054"/>
            <a:ext cx="5403562" cy="44615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5911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>
            <a:extLst>
              <a:ext uri="{FF2B5EF4-FFF2-40B4-BE49-F238E27FC236}">
                <a16:creationId xmlns:a16="http://schemas.microsoft.com/office/drawing/2014/main" id="{2C6DD9C9-C026-4BDF-53CE-DC4D60818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365125"/>
            <a:ext cx="10649549" cy="43021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Type de relations entre classes</a:t>
            </a:r>
          </a:p>
        </p:txBody>
      </p:sp>
      <p:sp>
        <p:nvSpPr>
          <p:cNvPr id="43010" name="Espace réservé du contenu 2">
            <a:extLst>
              <a:ext uri="{FF2B5EF4-FFF2-40B4-BE49-F238E27FC236}">
                <a16:creationId xmlns:a16="http://schemas.microsoft.com/office/drawing/2014/main" id="{36A54D99-E129-6B48-9DEE-DE1F4AB27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altLang="fr-FR">
                <a:latin typeface="Tahoma (Corps)"/>
                <a:cs typeface="Tahoma (Corps)" charset="0"/>
              </a:rPr>
              <a:t>Héritage: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des classes "descendent" les unes des autres et ce qu'elles ont en commun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>
              <a:latin typeface="Tahoma (Corps)" charset="0"/>
              <a:cs typeface="Tahoma (Corps)" charset="0"/>
            </a:endParaRPr>
          </a:p>
          <a:p>
            <a:r>
              <a:rPr lang="fr-FR" altLang="fr-FR">
                <a:latin typeface="Tahoma (Corps)"/>
                <a:cs typeface="Tahoma (Corps)" charset="0"/>
              </a:rPr>
              <a:t>Association: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les classes interagissent entre elles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>
              <a:latin typeface="Tahoma (Corps)" charset="0"/>
              <a:cs typeface="Tahoma (Corps)" charset="0"/>
            </a:endParaRPr>
          </a:p>
          <a:p>
            <a:r>
              <a:rPr lang="fr-FR" altLang="fr-FR">
                <a:latin typeface="Tahoma (Corps)"/>
                <a:cs typeface="Tahoma (Corps)" charset="0"/>
              </a:rPr>
              <a:t>Contenance: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les classes "composent" ensemble une entité plus complète</a:t>
            </a:r>
            <a:endParaRPr lang="fr-FR" altLang="fr-FR" sz="16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/>
              <a:t>Agrégation</a:t>
            </a:r>
            <a:endParaRPr lang="fr-FR" altLang="fr-FR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/>
              <a:t>Composition</a:t>
            </a:r>
            <a:endParaRPr lang="fr-FR" altLang="fr-FR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859497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C7D0-D3F6-0892-F607-B5807F9F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55A052C3-1698-2D27-7504-8D5B3D1C3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2E61E7DA-9465-EEB1-9FAF-7DCFE625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190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1755B3-7671-3720-B532-9F629EB538AA}"/>
              </a:ext>
            </a:extLst>
          </p:cNvPr>
          <p:cNvSpPr txBox="1"/>
          <p:nvPr/>
        </p:nvSpPr>
        <p:spPr>
          <a:xfrm>
            <a:off x="767750" y="1773715"/>
            <a:ext cx="83790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r>
              <a:rPr lang="fr-FR" b="1" dirty="0"/>
              <a:t>L - </a:t>
            </a:r>
            <a:r>
              <a:rPr lang="fr-FR" b="1" dirty="0" err="1"/>
              <a:t>Liskov</a:t>
            </a:r>
            <a:r>
              <a:rPr lang="fr-FR" b="1" dirty="0"/>
              <a:t> Substitution </a:t>
            </a:r>
            <a:r>
              <a:rPr lang="fr-FR" b="1" dirty="0" err="1"/>
              <a:t>Principle</a:t>
            </a:r>
            <a:r>
              <a:rPr lang="fr-FR" b="1" dirty="0"/>
              <a:t> (LSP)</a:t>
            </a:r>
          </a:p>
          <a:p>
            <a:r>
              <a:rPr lang="fr-FR" dirty="0"/>
              <a:t>Les sous-classes doivent être substituables à leur classe mère</a:t>
            </a:r>
          </a:p>
          <a:p>
            <a:endParaRPr lang="fr-FR" dirty="0"/>
          </a:p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713528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2E3A-BA0F-4B28-A633-0B70BF0E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BCD87847-B1AB-FCB5-3D9F-F654154E7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762FF13-906D-3B28-66A2-F8F06D38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191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883318-DC3B-146E-AAEA-1B00F58BABD8}"/>
              </a:ext>
            </a:extLst>
          </p:cNvPr>
          <p:cNvSpPr txBox="1"/>
          <p:nvPr/>
        </p:nvSpPr>
        <p:spPr>
          <a:xfrm>
            <a:off x="767750" y="1476260"/>
            <a:ext cx="53076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L - </a:t>
            </a:r>
            <a:r>
              <a:rPr lang="fr-FR" sz="1600" b="1" dirty="0" err="1"/>
              <a:t>Liskov</a:t>
            </a:r>
            <a:r>
              <a:rPr lang="fr-FR" sz="1600" b="1" dirty="0"/>
              <a:t> Substitution </a:t>
            </a:r>
            <a:r>
              <a:rPr lang="fr-FR" sz="1600" b="1" dirty="0" err="1"/>
              <a:t>Principle</a:t>
            </a:r>
            <a:r>
              <a:rPr lang="fr-FR" sz="1600" b="1" dirty="0"/>
              <a:t> (LSP)</a:t>
            </a:r>
          </a:p>
          <a:p>
            <a:r>
              <a:rPr lang="fr-FR" sz="1600" dirty="0"/>
              <a:t>Les sous-classes doivent être substituables à leur classe mère</a:t>
            </a:r>
          </a:p>
          <a:p>
            <a:endParaRPr lang="fr-FR" sz="1600" dirty="0"/>
          </a:p>
          <a:p>
            <a:r>
              <a:rPr lang="fr-FR" sz="1600" dirty="0"/>
              <a:t>En d'autres termes : Si S est un sous-type de T, alors les objets de type T peuvent être remplacés par des objets de type S sans modifier les propriétés du programme.</a:t>
            </a:r>
          </a:p>
          <a:p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088526-2046-2BB2-DACE-79F61D9E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995" y="3053375"/>
            <a:ext cx="4067526" cy="34855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32956-AB6B-39F6-B710-155BE86C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307" y="455147"/>
            <a:ext cx="4648849" cy="63445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7773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D33F4-0D49-6004-AFEC-9F4A8ED6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2A11A285-A3EE-1C7B-1DB6-2E5B4856E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711A1C3C-46F7-49A2-608A-A055CF1C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192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98E9DB-655C-D066-B322-D22CD3C226B1}"/>
              </a:ext>
            </a:extLst>
          </p:cNvPr>
          <p:cNvSpPr txBox="1"/>
          <p:nvPr/>
        </p:nvSpPr>
        <p:spPr>
          <a:xfrm>
            <a:off x="767750" y="1773715"/>
            <a:ext cx="5170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52D3C8-6E6C-34E7-5DC1-B2DE009C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29" y="0"/>
            <a:ext cx="5277971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03250209"/>
      </p:ext>
    </p:extLst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E424-47F8-0EE3-BDF1-525585F1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C059798-61AC-A1F3-BDD6-F8DB0DB58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B662DD37-EAFA-9062-081B-F9DB8B44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193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780188-62D0-71DC-5BE1-BDB4542058C5}"/>
              </a:ext>
            </a:extLst>
          </p:cNvPr>
          <p:cNvSpPr txBox="1"/>
          <p:nvPr/>
        </p:nvSpPr>
        <p:spPr>
          <a:xfrm>
            <a:off x="767750" y="1773715"/>
            <a:ext cx="5170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44196C-9D93-3CB0-57CA-20AF4BD4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29" y="0"/>
            <a:ext cx="5277971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064B22-A2E0-A276-1DE1-8505B0FD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29" y="0"/>
            <a:ext cx="54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84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51F1-FFB5-DA61-F2F3-FEE012D1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D25D782-010B-EB7B-0C95-F99805BA8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34DADC0D-7EC0-9C4B-5769-2B01854D3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194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74ACF1-4B0E-96B3-DA5D-3093724C7AE2}"/>
              </a:ext>
            </a:extLst>
          </p:cNvPr>
          <p:cNvSpPr txBox="1"/>
          <p:nvPr/>
        </p:nvSpPr>
        <p:spPr>
          <a:xfrm>
            <a:off x="767750" y="1773715"/>
            <a:ext cx="8379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9421C9-9735-5349-00E2-BAC062A7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6" y="2697045"/>
            <a:ext cx="6287377" cy="2867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B6EB0-06EB-A71E-A37E-1AE6DFBD0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276" y="0"/>
            <a:ext cx="5571603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21962910"/>
      </p:ext>
    </p:extLst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B86B8-13B8-5CF4-3E24-CBC631F3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21344AA-D10B-E149-DC9B-1793CC70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" y="3355520"/>
            <a:ext cx="6561960" cy="742755"/>
          </a:xfrm>
        </p:spPr>
        <p:txBody>
          <a:bodyPr/>
          <a:lstStyle/>
          <a:p>
            <a:r>
              <a:rPr lang="fr-FR" sz="3600" dirty="0"/>
              <a:t>Un modèle, pour quoi faire?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E2B38C8-D6EC-FE53-4EFF-4FB2CC42A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511" y="1299219"/>
            <a:ext cx="7924083" cy="16430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Conclusion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57CE561-93C3-B497-3CAA-4DEE8F29B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Programmation orientée objet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7D25B0-27A2-90AC-18B6-A59DDB8AF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7793" y="6356350"/>
            <a:ext cx="536456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195</a:t>
            </a:fld>
            <a:endParaRPr lang="fr-FR" dirty="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F698B69-900C-435A-7676-953C4268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9" name="Image 18" descr="Une image contenant texte, habits, meubles, dessin&#10;&#10;Le contenu généré par l’IA peut être incorrect.">
            <a:extLst>
              <a:ext uri="{FF2B5EF4-FFF2-40B4-BE49-F238E27FC236}">
                <a16:creationId xmlns:a16="http://schemas.microsoft.com/office/drawing/2014/main" id="{F339380D-E078-6505-B2E2-38322B0E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739" y="2496130"/>
            <a:ext cx="3456853" cy="3450499"/>
          </a:xfrm>
          <a:prstGeom prst="rect">
            <a:avLst/>
          </a:prstGeom>
        </p:spPr>
      </p:pic>
      <p:sp>
        <p:nvSpPr>
          <p:cNvPr id="2" name="Titre 4">
            <a:extLst>
              <a:ext uri="{FF2B5EF4-FFF2-40B4-BE49-F238E27FC236}">
                <a16:creationId xmlns:a16="http://schemas.microsoft.com/office/drawing/2014/main" id="{9FC51DF8-9C94-EFDD-DA57-3B558AE26576}"/>
              </a:ext>
            </a:extLst>
          </p:cNvPr>
          <p:cNvSpPr txBox="1">
            <a:spLocks/>
          </p:cNvSpPr>
          <p:nvPr/>
        </p:nvSpPr>
        <p:spPr>
          <a:xfrm>
            <a:off x="225282" y="4221379"/>
            <a:ext cx="6561960" cy="7427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600" dirty="0"/>
              <a:t>Pour passer de ça…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  <p:pic>
        <p:nvPicPr>
          <p:cNvPr id="4" name="Image 3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DFD3CB6B-DA5B-11BE-3AC0-571DD58E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557" y="3915719"/>
            <a:ext cx="3146848" cy="2184703"/>
          </a:xfrm>
          <a:prstGeom prst="rect">
            <a:avLst/>
          </a:prstGeom>
        </p:spPr>
      </p:pic>
      <p:sp>
        <p:nvSpPr>
          <p:cNvPr id="9" name="Titre 4">
            <a:extLst>
              <a:ext uri="{FF2B5EF4-FFF2-40B4-BE49-F238E27FC236}">
                <a16:creationId xmlns:a16="http://schemas.microsoft.com/office/drawing/2014/main" id="{D8BAFCE9-9D58-49D4-F601-D7D6C0682658}"/>
              </a:ext>
            </a:extLst>
          </p:cNvPr>
          <p:cNvSpPr txBox="1">
            <a:spLocks/>
          </p:cNvSpPr>
          <p:nvPr/>
        </p:nvSpPr>
        <p:spPr>
          <a:xfrm>
            <a:off x="7490811" y="4221378"/>
            <a:ext cx="1014211" cy="7427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000000"/>
                </a:solidFill>
              </a:rPr>
              <a:t>à ça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3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AA84-28BE-97B8-D133-FE3BFB6CA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661D7A5-73D4-3771-A985-6E9CC720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47" y="3355520"/>
            <a:ext cx="9321634" cy="742755"/>
          </a:xfrm>
        </p:spPr>
        <p:txBody>
          <a:bodyPr/>
          <a:lstStyle/>
          <a:p>
            <a:r>
              <a:rPr lang="fr-FR" sz="3600" dirty="0"/>
              <a:t>Comment aborderiez-vous le s</a:t>
            </a:r>
            <a:r>
              <a:rPr lang="fr-FR" sz="3600" dirty="0">
                <a:solidFill>
                  <a:schemeClr val="accent1"/>
                </a:solidFill>
              </a:rPr>
              <a:t>ujet du TP ?</a:t>
            </a:r>
            <a:r>
              <a:rPr lang="fr-FR" sz="3600" dirty="0"/>
              <a:t>?</a:t>
            </a:r>
            <a:br>
              <a:rPr lang="fr-FR" sz="3600" dirty="0"/>
            </a:br>
            <a:endParaRPr lang="fr-FR" sz="3600">
              <a:ea typeface="Calibri"/>
              <a:cs typeface="Calibri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A7E4C12-1D44-61A5-38AA-0875F57BCE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511" y="1299219"/>
            <a:ext cx="7924083" cy="16430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Bonus </a:t>
            </a:r>
            <a:r>
              <a:rPr lang="fr-FR" dirty="0" err="1"/>
              <a:t>track</a:t>
            </a:r>
            <a:r>
              <a:rPr lang="fr-FR" dirty="0"/>
              <a:t>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92AAECB-AC56-4B44-78D3-15BE68649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Programmation orientée objet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4202999-AA6E-A727-499F-D06302E90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7793" y="6356350"/>
            <a:ext cx="536456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196</a:t>
            </a:fld>
            <a:endParaRPr lang="fr-FR" dirty="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5294123-0261-53FC-27DB-40E5361E5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181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5EEF4-E7BF-DFFD-80B8-D5DAE9123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82C8234-5723-2861-DB77-A1509782E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Quel est le problème?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5DAA84E6-396C-524A-DD99-B0B4E7FD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197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7F3CF12C-60D8-9D0F-1608-F11401CE2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81" y="1396999"/>
            <a:ext cx="7470910" cy="5143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A9490B-2D67-8D4F-CAA6-6B4B20C45A3F}"/>
              </a:ext>
            </a:extLst>
          </p:cNvPr>
          <p:cNvSpPr txBox="1"/>
          <p:nvPr/>
        </p:nvSpPr>
        <p:spPr>
          <a:xfrm>
            <a:off x="8708081" y="3505984"/>
            <a:ext cx="34870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En partant de ce que vous savez maintenant, comment aborderiez-vous ce problème?</a:t>
            </a:r>
          </a:p>
        </p:txBody>
      </p:sp>
    </p:spTree>
    <p:extLst>
      <p:ext uri="{BB962C8B-B14F-4D97-AF65-F5344CB8AC3E}">
        <p14:creationId xmlns:p14="http://schemas.microsoft.com/office/powerpoint/2010/main" val="3470585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8C0BB-6D23-43D6-5101-5AECD045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385E9FE5-B2F6-81AF-0840-537C48B4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65" t="10741" r="1602" b="-104"/>
          <a:stretch>
            <a:fillRect/>
          </a:stretch>
        </p:blipFill>
        <p:spPr>
          <a:xfrm>
            <a:off x="5401533" y="456299"/>
            <a:ext cx="6662775" cy="6085942"/>
          </a:xfrm>
          <a:prstGeom prst="rect">
            <a:avLst/>
          </a:prstGeom>
        </p:spPr>
      </p:pic>
      <p:sp>
        <p:nvSpPr>
          <p:cNvPr id="193537" name="Rectangle 2">
            <a:extLst>
              <a:ext uri="{FF2B5EF4-FFF2-40B4-BE49-F238E27FC236}">
                <a16:creationId xmlns:a16="http://schemas.microsoft.com/office/drawing/2014/main" id="{1E9482A1-8F2F-AC63-5CB0-4E535DF27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Quel est le problème?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CCC123A3-5C10-022A-4239-82A39645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198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F76EBB-AA20-4C22-28B5-763115373FB2}"/>
              </a:ext>
            </a:extLst>
          </p:cNvPr>
          <p:cNvSpPr txBox="1"/>
          <p:nvPr/>
        </p:nvSpPr>
        <p:spPr>
          <a:xfrm>
            <a:off x="995405" y="1714254"/>
            <a:ext cx="34870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On vous propose cette solution</a:t>
            </a:r>
          </a:p>
        </p:txBody>
      </p:sp>
    </p:spTree>
    <p:extLst>
      <p:ext uri="{BB962C8B-B14F-4D97-AF65-F5344CB8AC3E}">
        <p14:creationId xmlns:p14="http://schemas.microsoft.com/office/powerpoint/2010/main" val="3177011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EF7CB-B5C7-54CD-BECB-A9809642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7F9C1951-F383-2283-7976-23986DD57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2" t="1212" r="49812" b="-152"/>
          <a:stretch>
            <a:fillRect/>
          </a:stretch>
        </p:blipFill>
        <p:spPr>
          <a:xfrm>
            <a:off x="6276804" y="229759"/>
            <a:ext cx="5148100" cy="6624863"/>
          </a:xfrm>
          <a:prstGeom prst="rect">
            <a:avLst/>
          </a:prstGeom>
        </p:spPr>
      </p:pic>
      <p:sp>
        <p:nvSpPr>
          <p:cNvPr id="193537" name="Rectangle 2">
            <a:extLst>
              <a:ext uri="{FF2B5EF4-FFF2-40B4-BE49-F238E27FC236}">
                <a16:creationId xmlns:a16="http://schemas.microsoft.com/office/drawing/2014/main" id="{18E18045-B521-5238-D987-90737BF87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Quel est le problème?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8203509A-9D8A-270F-C739-96B5996F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199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3D5D1B-AD52-885F-A789-EB256A818B87}"/>
              </a:ext>
            </a:extLst>
          </p:cNvPr>
          <p:cNvSpPr txBox="1"/>
          <p:nvPr/>
        </p:nvSpPr>
        <p:spPr>
          <a:xfrm>
            <a:off x="995405" y="1714254"/>
            <a:ext cx="34870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On vous propose cette solution</a:t>
            </a:r>
          </a:p>
        </p:txBody>
      </p:sp>
    </p:spTree>
    <p:extLst>
      <p:ext uri="{BB962C8B-B14F-4D97-AF65-F5344CB8AC3E}">
        <p14:creationId xmlns:p14="http://schemas.microsoft.com/office/powerpoint/2010/main" val="1624398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5264753" y="3729602"/>
            <a:ext cx="5858860" cy="92615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… Bien sûr, et on verra où nos efforts nous mènent!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Peut-on concevoir sans modéliser?</a:t>
            </a:r>
            <a:endParaRPr lang="fr-FR" dirty="0"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94DF-1D4E-E12D-659D-1D4B12BC3F36}"/>
              </a:ext>
            </a:extLst>
          </p:cNvPr>
          <p:cNvSpPr/>
          <p:nvPr/>
        </p:nvSpPr>
        <p:spPr>
          <a:xfrm>
            <a:off x="-1" y="-1"/>
            <a:ext cx="4215114" cy="6858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croquis, écriture manuscrit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E2757C86-9A93-00C3-ADB9-029DA81AB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91" r="423" b="425"/>
          <a:stretch>
            <a:fillRect/>
          </a:stretch>
        </p:blipFill>
        <p:spPr>
          <a:xfrm>
            <a:off x="-121" y="665241"/>
            <a:ext cx="4533683" cy="4360769"/>
          </a:xfrm>
          <a:prstGeom prst="rect">
            <a:avLst/>
          </a:prstGeom>
        </p:spPr>
      </p:pic>
      <p:pic>
        <p:nvPicPr>
          <p:cNvPr id="14" name="Image 1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334E42F4-CBBE-5429-C8AA-54B93724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75" y="5672571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A9D5897B-16F2-10EF-53F2-1B5109857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260475"/>
            <a:ext cx="799306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permet de créer une nouvelle classe à partir d'une classe existante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Principe</a:t>
            </a:r>
            <a:r>
              <a:rPr lang="fr-FR" altLang="fr-FR" sz="2000" b="1">
                <a:solidFill>
                  <a:srgbClr val="FF0000"/>
                </a:solidFill>
                <a:latin typeface="Verdana"/>
                <a:ea typeface="ＭＳ Ｐゴシック"/>
              </a:rPr>
              <a:t>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classe dérivée contient les attributs et les méthodes de sa superclasse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fr-FR" altLang="fr-FR" sz="1800">
                <a:latin typeface="Verdana" panose="020B0604030504040204" pitchFamily="34" charset="0"/>
              </a:rPr>
            </a:b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4034" name="Picture 4" descr="heritage">
            <a:extLst>
              <a:ext uri="{FF2B5EF4-FFF2-40B4-BE49-F238E27FC236}">
                <a16:creationId xmlns:a16="http://schemas.microsoft.com/office/drawing/2014/main" id="{EB34B9FC-2173-937B-0C8C-7AEE9EF5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2781301"/>
            <a:ext cx="40862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Line 5">
            <a:extLst>
              <a:ext uri="{FF2B5EF4-FFF2-40B4-BE49-F238E27FC236}">
                <a16:creationId xmlns:a16="http://schemas.microsoft.com/office/drawing/2014/main" id="{D81D59D6-63AD-CBAF-1AE4-C40E6B41C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4013" y="2781300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52C6C0D7-AC05-154E-EF10-ABEE30F91A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138" y="2781300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37" name="Text Box 7">
            <a:extLst>
              <a:ext uri="{FF2B5EF4-FFF2-40B4-BE49-F238E27FC236}">
                <a16:creationId xmlns:a16="http://schemas.microsoft.com/office/drawing/2014/main" id="{2CF31945-8347-5B83-AF71-02720B451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250" y="3424238"/>
            <a:ext cx="2145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Verdana" panose="020B0604030504040204" pitchFamily="34" charset="0"/>
              </a:rPr>
              <a:t>Spécialisation</a:t>
            </a:r>
          </a:p>
        </p:txBody>
      </p:sp>
      <p:sp>
        <p:nvSpPr>
          <p:cNvPr id="44038" name="Text Box 8">
            <a:extLst>
              <a:ext uri="{FF2B5EF4-FFF2-40B4-BE49-F238E27FC236}">
                <a16:creationId xmlns:a16="http://schemas.microsoft.com/office/drawing/2014/main" id="{3C94B58E-6020-A7E0-AD14-0D220EEBE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4" y="3424238"/>
            <a:ext cx="18319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Verdana" panose="020B0604030504040204" pitchFamily="34" charset="0"/>
              </a:rPr>
              <a:t>Généralisation</a:t>
            </a:r>
          </a:p>
        </p:txBody>
      </p:sp>
      <p:sp>
        <p:nvSpPr>
          <p:cNvPr id="44039" name="Text Box 9">
            <a:extLst>
              <a:ext uri="{FF2B5EF4-FFF2-40B4-BE49-F238E27FC236}">
                <a16:creationId xmlns:a16="http://schemas.microsoft.com/office/drawing/2014/main" id="{8B5D4FB6-DD4E-DD51-EFA3-B0505D6D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3883025"/>
            <a:ext cx="25288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étendre les propriétés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d'une classe, sous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forme de sous-classes</a:t>
            </a:r>
            <a:r>
              <a:rPr lang="fr-FR" altLang="fr-FR" sz="16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4040" name="Text Box 10">
            <a:extLst>
              <a:ext uri="{FF2B5EF4-FFF2-40B4-BE49-F238E27FC236}">
                <a16:creationId xmlns:a16="http://schemas.microsoft.com/office/drawing/2014/main" id="{954BC6C3-F522-2B4A-B505-34756B790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6" y="3784600"/>
            <a:ext cx="2797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factoriser les propriétés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groupe de classes sous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forme de super-classe</a:t>
            </a:r>
            <a:r>
              <a:rPr lang="fr-FR" altLang="fr-FR" sz="16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4041" name="Text Box 11">
            <a:extLst>
              <a:ext uri="{FF2B5EF4-FFF2-40B4-BE49-F238E27FC236}">
                <a16:creationId xmlns:a16="http://schemas.microsoft.com/office/drawing/2014/main" id="{DB50CDB5-2125-8207-5022-AB34DFF57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9" y="5661025"/>
            <a:ext cx="80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Chaque personne de l</a:t>
            </a:r>
            <a:r>
              <a:rPr lang="ja-JP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’</a:t>
            </a:r>
            <a:r>
              <a:rPr lang="fr-FR" altLang="ja-JP" sz="1800" i="1">
                <a:solidFill>
                  <a:srgbClr val="000000"/>
                </a:solidFill>
                <a:latin typeface="Verdana"/>
                <a:ea typeface="ＭＳ Ｐゴシック"/>
              </a:rPr>
              <a:t>université est identifiée par son nom, prénom</a:t>
            </a:r>
          </a:p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Les étudiants ont plus un </a:t>
            </a:r>
            <a:r>
              <a:rPr lang="fr-FR" altLang="fr-FR" sz="1800" i="1" err="1">
                <a:solidFill>
                  <a:srgbClr val="000000"/>
                </a:solidFill>
                <a:latin typeface="Verdana"/>
                <a:ea typeface="ＭＳ Ｐゴシック"/>
              </a:rPr>
              <a:t>noEtudiant</a:t>
            </a:r>
            <a:endParaRPr lang="fr-FR" altLang="fr-FR" sz="1800" i="1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Les enseignants ont un numéro de téléphone interne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AB3ECE-6210-19BF-09DB-B828855304D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Type de relations entre classes: Héritage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84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CDF27-C1DA-981C-7584-3390AD13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059E2678-AFC3-7B6D-E7F0-5E479ECD8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Quel est le problème?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DFB12B46-5ED3-9C62-DDD0-5990B232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200</a:t>
            </a:fld>
            <a:endParaRPr lang="fr-FR" altLang="fr-FR" sz="1400"/>
          </a:p>
        </p:txBody>
      </p:sp>
      <p:pic>
        <p:nvPicPr>
          <p:cNvPr id="3" name="Image 2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7C9C07A8-7E2D-6E16-14B1-F648DB55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85" y="44407"/>
            <a:ext cx="109347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0015"/>
      </p:ext>
    </p:extLst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C4B2-9FFB-DDB4-2B56-CD43A5EE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51E60BAC-56ED-F979-0FD0-DDAA59148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Quel est le problème?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36EA34EB-BFD8-8045-EF4B-3EE0D3E6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201</a:t>
            </a:fld>
            <a:endParaRPr lang="fr-FR" altLang="fr-FR" sz="1400"/>
          </a:p>
        </p:txBody>
      </p:sp>
      <p:pic>
        <p:nvPicPr>
          <p:cNvPr id="3" name="Image 2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ABFF81DE-4D00-F6AF-03A4-A601C9F9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893" y="1310974"/>
            <a:ext cx="7536592" cy="4689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2539A2-DF48-9EBF-C6BB-511B51F51D87}"/>
              </a:ext>
            </a:extLst>
          </p:cNvPr>
          <p:cNvSpPr txBox="1"/>
          <p:nvPr/>
        </p:nvSpPr>
        <p:spPr>
          <a:xfrm>
            <a:off x="0" y="1719649"/>
            <a:ext cx="411273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u="sng" dirty="0">
                <a:ea typeface="Calibri"/>
                <a:cs typeface="Calibri"/>
              </a:rPr>
              <a:t>Les challenges du TP:</a:t>
            </a:r>
          </a:p>
          <a:p>
            <a:endParaRPr lang="fr-FR" dirty="0">
              <a:ea typeface="Calibri"/>
              <a:cs typeface="Calibri"/>
            </a:endParaRPr>
          </a:p>
          <a:p>
            <a:r>
              <a:rPr lang="fr-FR" dirty="0">
                <a:ea typeface="Calibri"/>
                <a:cs typeface="Calibri"/>
              </a:rPr>
              <a:t>Comprendre le code qui vous est fourni</a:t>
            </a:r>
            <a:endParaRPr lang="fr-FR" dirty="0"/>
          </a:p>
          <a:p>
            <a:endParaRPr lang="fr-FR" dirty="0">
              <a:ea typeface="Calibri"/>
              <a:cs typeface="Calibri"/>
            </a:endParaRPr>
          </a:p>
          <a:p>
            <a:r>
              <a:rPr lang="fr-FR" dirty="0">
                <a:ea typeface="Calibri"/>
                <a:cs typeface="Calibri"/>
              </a:rPr>
              <a:t>Utiliser l'IDE Eclipse pour gérer les bibliothèques, les packages etc.</a:t>
            </a:r>
            <a:endParaRPr lang="fr-FR" dirty="0"/>
          </a:p>
          <a:p>
            <a:endParaRPr lang="fr-FR" dirty="0">
              <a:ea typeface="Calibri"/>
              <a:cs typeface="Calibri"/>
            </a:endParaRPr>
          </a:p>
          <a:p>
            <a:r>
              <a:rPr lang="fr-FR" dirty="0">
                <a:ea typeface="Calibri"/>
                <a:cs typeface="Calibri"/>
              </a:rPr>
              <a:t>Concevoir, développer et tester votre propre application.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382243-CC04-4A8C-C10D-C89B7F4B55AE}"/>
              </a:ext>
            </a:extLst>
          </p:cNvPr>
          <p:cNvSpPr txBox="1"/>
          <p:nvPr/>
        </p:nvSpPr>
        <p:spPr>
          <a:xfrm>
            <a:off x="-3433" y="4762254"/>
            <a:ext cx="34870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ea typeface="Calibri"/>
                <a:cs typeface="Calibri"/>
              </a:rPr>
              <a:t>Rendez-vous donc en TP!</a:t>
            </a:r>
          </a:p>
        </p:txBody>
      </p:sp>
    </p:spTree>
    <p:extLst>
      <p:ext uri="{BB962C8B-B14F-4D97-AF65-F5344CB8AC3E}">
        <p14:creationId xmlns:p14="http://schemas.microsoft.com/office/powerpoint/2010/main" val="3743743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44E74A0-B2A6-746F-E4EA-9759FB9CA6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104008" y="1388406"/>
            <a:ext cx="11424033" cy="2815185"/>
          </a:xfrm>
        </p:spPr>
        <p:txBody>
          <a:bodyPr vert="horz" lIns="0" tIns="0" rIns="0" bIns="0" rtlCol="0" anchor="t">
            <a:noAutofit/>
          </a:bodyPr>
          <a:lstStyle/>
          <a:p>
            <a:pPr marL="180975" indent="-180975" eaLnBrk="1" hangingPunct="1"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Verdana"/>
                <a:cs typeface="Tahoma (Corps)" charset="0"/>
              </a:rPr>
              <a:t>             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Connexion sémantique entre deux classes 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             Navigabilité</a:t>
            </a:r>
          </a:p>
          <a:p>
            <a:pPr marL="360680" lvl="1" eaLnBrk="1" hangingPunct="1"/>
            <a:r>
              <a:rPr lang="fr-FR" altLang="fr-FR" sz="1400">
                <a:latin typeface="Verdana"/>
                <a:ea typeface="Verdana"/>
              </a:rPr>
              <a:t>Par défaut une association est navigable dans les deux sens</a:t>
            </a: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voiture a un lien vers le propriétaire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Personne a un ensemble de lien vers les voitures</a:t>
            </a:r>
          </a:p>
          <a:p>
            <a:pPr marL="360680" lvl="1"/>
            <a:endParaRPr lang="fr-FR" altLang="fr-FR" sz="1400"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endParaRPr lang="fr-FR" altLang="fr-FR" sz="1400">
              <a:latin typeface="Verdana"/>
              <a:ea typeface="ＭＳ Ｐゴシック"/>
            </a:endParaRPr>
          </a:p>
        </p:txBody>
      </p:sp>
      <p:pic>
        <p:nvPicPr>
          <p:cNvPr id="45058" name="Picture 3" descr="AssociationSimple">
            <a:extLst>
              <a:ext uri="{FF2B5EF4-FFF2-40B4-BE49-F238E27FC236}">
                <a16:creationId xmlns:a16="http://schemas.microsoft.com/office/drawing/2014/main" id="{E7576C8C-DE89-C8B5-5C6B-FB41CA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58" y="2052966"/>
            <a:ext cx="421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64F7978-4FDA-A5F7-3F7C-4D8FFDF0EC2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28CC85-C0CE-88D4-E338-FEBC436A14C5}"/>
              </a:ext>
            </a:extLst>
          </p:cNvPr>
          <p:cNvSpPr txBox="1"/>
          <p:nvPr/>
        </p:nvSpPr>
        <p:spPr>
          <a:xfrm>
            <a:off x="938705" y="4200525"/>
            <a:ext cx="12009820" cy="24232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Multiplicités</a:t>
            </a:r>
            <a:endParaRPr lang="fr-FR" sz="2000">
              <a:latin typeface="Verdana"/>
              <a:ea typeface="Verdana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endParaRPr lang="fr-FR" sz="1000">
              <a:latin typeface="Verdana"/>
              <a:ea typeface="Verdana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1 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: la classe est en relation avec un et un seul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1..*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au moins un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0..*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0 ou n objets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0..1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au plus un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algn="l"/>
            <a:endParaRPr lang="fr-FR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19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89FB-1032-36D0-AFF3-3EE5BEC1A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navigable">
            <a:extLst>
              <a:ext uri="{FF2B5EF4-FFF2-40B4-BE49-F238E27FC236}">
                <a16:creationId xmlns:a16="http://schemas.microsoft.com/office/drawing/2014/main" id="{48C29A87-FA4E-2242-C5CB-C8DE882F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76" y="4101828"/>
            <a:ext cx="42481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Oval 6">
            <a:extLst>
              <a:ext uri="{FF2B5EF4-FFF2-40B4-BE49-F238E27FC236}">
                <a16:creationId xmlns:a16="http://schemas.microsoft.com/office/drawing/2014/main" id="{6C4F7A1A-9342-2769-529A-13BAACD49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923" y="4796659"/>
            <a:ext cx="431800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BF537335-04CA-AF77-69F5-9F419BF7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573" y="4869685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Arial" panose="020B0604020202020204" pitchFamily="34" charset="0"/>
              </a:rPr>
              <a:t>Navigable</a:t>
            </a:r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5067CB7C-3937-C272-CF92-3DC54776C5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4098" y="5014148"/>
            <a:ext cx="5048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57" name="Rectangle 2">
            <a:extLst>
              <a:ext uri="{FF2B5EF4-FFF2-40B4-BE49-F238E27FC236}">
                <a16:creationId xmlns:a16="http://schemas.microsoft.com/office/drawing/2014/main" id="{20FB1986-C03F-A153-92AB-F14C3F1B04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104008" y="1388406"/>
            <a:ext cx="11424033" cy="5434012"/>
          </a:xfrm>
        </p:spPr>
        <p:txBody>
          <a:bodyPr vert="horz" lIns="0" tIns="0" rIns="0" bIns="0" rtlCol="0" anchor="t">
            <a:noAutofit/>
          </a:bodyPr>
          <a:lstStyle/>
          <a:p>
            <a:pPr marL="180975" indent="-180975" eaLnBrk="1" hangingPunct="1"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Verdana"/>
                <a:cs typeface="Tahoma (Corps)" charset="0"/>
              </a:rPr>
              <a:t>             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Connexion sémantique entre deux classes 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    Navigabilité</a:t>
            </a:r>
          </a:p>
          <a:p>
            <a:pPr marL="360680" lvl="1" eaLnBrk="1" hangingPunct="1"/>
            <a:r>
              <a:rPr lang="fr-FR" altLang="fr-FR" sz="1400">
                <a:latin typeface="Verdana"/>
                <a:ea typeface="Verdana"/>
              </a:rPr>
              <a:t>Par défaut une association est navigable dans les deux sens</a:t>
            </a: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voiture a un lien vers le propriétaire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Personne a un ensemble de lien vers les voitures</a:t>
            </a:r>
          </a:p>
          <a:p>
            <a:pPr marL="360680" lvl="1"/>
            <a:endParaRPr lang="fr-FR" altLang="fr-FR" sz="1400"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endParaRPr lang="fr-FR" altLang="fr-FR" sz="2000" b="1">
              <a:solidFill>
                <a:srgbClr val="990000"/>
              </a:solidFill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</a:rPr>
              <a:t>Restriction de la navigabilité</a:t>
            </a:r>
          </a:p>
          <a:p>
            <a:pPr marL="1076325" lvl="2" indent="-146050"/>
            <a:r>
              <a:rPr lang="fr-FR" altLang="fr-FR" sz="1400">
                <a:latin typeface="Verdana"/>
                <a:ea typeface="ＭＳ Ｐゴシック"/>
              </a:rPr>
              <a:t>Le service de contravention est associé à une ou plusieurs</a:t>
            </a:r>
          </a:p>
          <a:p>
            <a:pPr marL="1076325" lvl="2" indent="-146050" eaLnBrk="1" hangingPunct="1">
              <a:buFont typeface="Wingdings" panose="05000000000000000000" pitchFamily="2" charset="2"/>
              <a:buNone/>
            </a:pPr>
            <a:r>
              <a:rPr lang="fr-FR" altLang="fr-FR" sz="1400">
                <a:latin typeface="Verdana"/>
                <a:ea typeface="ＭＳ Ｐゴシック"/>
              </a:rPr>
              <a:t> voiture(s) 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La voiture ne connaît pas service de contravention </a:t>
            </a:r>
          </a:p>
        </p:txBody>
      </p:sp>
      <p:pic>
        <p:nvPicPr>
          <p:cNvPr id="45058" name="Picture 3" descr="AssociationSimple">
            <a:extLst>
              <a:ext uri="{FF2B5EF4-FFF2-40B4-BE49-F238E27FC236}">
                <a16:creationId xmlns:a16="http://schemas.microsoft.com/office/drawing/2014/main" id="{DEEF2FC1-9FF2-2A1A-E0F9-3E0E81FF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58" y="2052966"/>
            <a:ext cx="421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65786C0-EB9F-5F7A-5ADA-13DDAD0D38D7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5DCE-8A8A-10D5-501D-641D2AB5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18943EE-2E34-E61E-356C-2EA5C75FCA91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  <p:pic>
        <p:nvPicPr>
          <p:cNvPr id="5" name="Picture 2" descr="Role2">
            <a:extLst>
              <a:ext uri="{FF2B5EF4-FFF2-40B4-BE49-F238E27FC236}">
                <a16:creationId xmlns:a16="http://schemas.microsoft.com/office/drawing/2014/main" id="{90513CF9-EB9C-2957-CC42-1ED902C3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046538"/>
            <a:ext cx="42481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ADA89-A703-2103-AE59-539199D4900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-36513" y="1628775"/>
            <a:ext cx="837406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/>
                <a:ea typeface="+mn-ea"/>
                <a:cs typeface="Tahoma (Corps)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+mn-ea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Documentation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2000" b="1">
                <a:solidFill>
                  <a:srgbClr val="990000"/>
                </a:solidFill>
                <a:latin typeface="Verdana"/>
                <a:ea typeface="Yu Gothic"/>
                <a:cs typeface="Tahoma (Corps)" charset="0"/>
              </a:rPr>
              <a:t>une association</a:t>
            </a:r>
          </a:p>
          <a:p>
            <a:pPr marL="180975" indent="-180975" eaLnBrk="1" hangingPunct="1">
              <a:buChar char="Ø"/>
            </a:pPr>
            <a:endParaRPr lang="fr-FR" altLang="fr-FR" sz="1800" b="1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  <a:p>
            <a:pPr marL="0" indent="0"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Nom de l</a:t>
            </a:r>
            <a:r>
              <a:rPr lang="ja-JP" altLang="fr-FR" sz="1800" b="1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1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association</a:t>
            </a:r>
            <a:endParaRPr lang="fr-FR" altLang="fr-FR" sz="1800" b="1">
              <a:solidFill>
                <a:srgbClr val="F5D736"/>
              </a:solidFill>
              <a:latin typeface="Verdana" panose="020B0604030504040204" pitchFamily="34" charset="0"/>
              <a:ea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	 lien sémantique entre les classes</a:t>
            </a:r>
          </a:p>
          <a:p>
            <a:pPr marL="180975" indent="-180975" eaLnBrk="1" hangingPunct="1"/>
            <a:endParaRPr lang="fr-FR" altLang="fr-FR" sz="1800" i="1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 i="1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0" indent="0" eaLnBrk="1" hangingPunct="1"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Rôle d</a:t>
            </a:r>
            <a:r>
              <a:rPr lang="ja-JP" altLang="fr-FR" sz="1800" b="1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1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association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 Spécification du rôle de la classe</a:t>
            </a:r>
            <a:endParaRPr lang="fr-FR" altLang="fr-FR" sz="2000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C7C9D10-C4FF-98A8-CE69-0F794461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3" y="5414963"/>
            <a:ext cx="3405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personne joue le rôle de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propriétaire de la voiture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A8B48F18-FA10-BAA6-09C4-D611EDBFE2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7550" y="4765675"/>
            <a:ext cx="71438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9" name="Picture 6" descr="role">
            <a:extLst>
              <a:ext uri="{FF2B5EF4-FFF2-40B4-BE49-F238E27FC236}">
                <a16:creationId xmlns:a16="http://schemas.microsoft.com/office/drawing/2014/main" id="{E8592739-EABD-D7D9-E781-B595A76F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277938"/>
            <a:ext cx="42481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742FA78D-C956-EBF1-C6E4-E550EB0D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2286000"/>
            <a:ext cx="3598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personne achète la voiture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voiture est achetée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2B471FA5-05DB-901C-9C10-5D4D92EB22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1916113"/>
            <a:ext cx="5032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7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3BCA706-FE27-7392-831C-C228BD8E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06" y="4959788"/>
            <a:ext cx="787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Verdana"/>
                <a:ea typeface="ＭＳ Ｐゴシック"/>
              </a:rPr>
              <a:t>Attention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 difficiles à déchiffrer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D6EF1F38-3A23-956B-6608-F8A0E0077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416175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Professeur</a:t>
            </a: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08A6F7C-A49C-03D4-D80C-1E74AC56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029075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Etudiant</a:t>
            </a: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B6AAFC2D-4666-7F3E-F407-1FB25D94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4038600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Salle</a:t>
            </a:r>
          </a:p>
        </p:txBody>
      </p:sp>
      <p:sp>
        <p:nvSpPr>
          <p:cNvPr id="47109" name="Text Box 6">
            <a:extLst>
              <a:ext uri="{FF2B5EF4-FFF2-40B4-BE49-F238E27FC236}">
                <a16:creationId xmlns:a16="http://schemas.microsoft.com/office/drawing/2014/main" id="{B091911F-5964-1D0E-CB33-308D74CAE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9" y="3294063"/>
            <a:ext cx="2452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>
                <a:solidFill>
                  <a:srgbClr val="990000"/>
                </a:solidFill>
                <a:latin typeface="Verdana" panose="020B0604030504040204" pitchFamily="34" charset="0"/>
              </a:rPr>
              <a:t>Symbole d</a:t>
            </a:r>
            <a:r>
              <a:rPr lang="ja-JP" altLang="fr-FR" sz="1600">
                <a:solidFill>
                  <a:srgbClr val="990000"/>
                </a:solidFill>
                <a:latin typeface="Verdana" panose="020B0604030504040204" pitchFamily="34" charset="0"/>
              </a:rPr>
              <a:t>’</a:t>
            </a:r>
            <a:r>
              <a:rPr lang="fr-FR" altLang="ja-JP" sz="1600">
                <a:solidFill>
                  <a:srgbClr val="990000"/>
                </a:solidFill>
                <a:latin typeface="Verdana" panose="020B0604030504040204" pitchFamily="34" charset="0"/>
              </a:rPr>
              <a:t>association</a:t>
            </a:r>
            <a:endParaRPr lang="fr-FR" altLang="fr-FR" sz="1600">
              <a:solidFill>
                <a:srgbClr val="990000"/>
              </a:solidFill>
              <a:latin typeface="Verdana" panose="020B0604030504040204" pitchFamily="34" charset="0"/>
            </a:endParaRPr>
          </a:p>
        </p:txBody>
      </p:sp>
      <p:sp>
        <p:nvSpPr>
          <p:cNvPr id="47110" name="AutoShape 7">
            <a:extLst>
              <a:ext uri="{FF2B5EF4-FFF2-40B4-BE49-F238E27FC236}">
                <a16:creationId xmlns:a16="http://schemas.microsoft.com/office/drawing/2014/main" id="{60399219-DF0C-C1C3-1383-316B9895E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6" y="3429001"/>
            <a:ext cx="144463" cy="144463"/>
          </a:xfrm>
          <a:prstGeom prst="diamond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sp>
        <p:nvSpPr>
          <p:cNvPr id="47111" name="Rectangle 10">
            <a:extLst>
              <a:ext uri="{FF2B5EF4-FFF2-40B4-BE49-F238E27FC236}">
                <a16:creationId xmlns:a16="http://schemas.microsoft.com/office/drawing/2014/main" id="{66FAE2F7-F14A-2685-7896-446A71A84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38" y="1345105"/>
            <a:ext cx="6983413" cy="10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Verdana"/>
                <a:ea typeface="ＭＳ Ｐゴシック"/>
              </a:rPr>
              <a:t>Relation n-aire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buClr>
                <a:srgbClr val="003366"/>
              </a:buClr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Type particulier d</a:t>
            </a:r>
            <a:r>
              <a:rPr lang="ja-JP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’</a:t>
            </a:r>
            <a:r>
              <a:rPr lang="fr-FR" altLang="ja-JP" sz="1800">
                <a:solidFill>
                  <a:srgbClr val="000000"/>
                </a:solidFill>
                <a:latin typeface="Verdana"/>
                <a:ea typeface="ＭＳ Ｐゴシック"/>
              </a:rPr>
              <a:t>association qui relie plus de deux classes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7112" name="Line 11">
            <a:extLst>
              <a:ext uri="{FF2B5EF4-FFF2-40B4-BE49-F238E27FC236}">
                <a16:creationId xmlns:a16="http://schemas.microsoft.com/office/drawing/2014/main" id="{C7C316BE-2757-DC13-4364-DEF3BEB913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924176"/>
            <a:ext cx="0" cy="5048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3" name="Line 12">
            <a:extLst>
              <a:ext uri="{FF2B5EF4-FFF2-40B4-BE49-F238E27FC236}">
                <a16:creationId xmlns:a16="http://schemas.microsoft.com/office/drawing/2014/main" id="{092FEA91-3BCD-1F81-F7EC-4FD1769B65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2414" y="3544889"/>
            <a:ext cx="720725" cy="50323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4" name="Line 13">
            <a:extLst>
              <a:ext uri="{FF2B5EF4-FFF2-40B4-BE49-F238E27FC236}">
                <a16:creationId xmlns:a16="http://schemas.microsoft.com/office/drawing/2014/main" id="{94F4E3EF-A7BC-9FD7-E381-2DE41D91F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9" y="3544888"/>
            <a:ext cx="604837" cy="4746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5" name="Line 14">
            <a:extLst>
              <a:ext uri="{FF2B5EF4-FFF2-40B4-BE49-F238E27FC236}">
                <a16:creationId xmlns:a16="http://schemas.microsoft.com/office/drawing/2014/main" id="{32007FFB-80F0-0C4E-71BF-FF35D6CEB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59514" y="3495675"/>
            <a:ext cx="9366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83170FA-A9C2-9764-8571-3167CB03F173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9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7BAE0B90-EFF6-2748-5324-4C6D8D7544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4614" y="1712037"/>
            <a:ext cx="7897812" cy="42100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Cas particulier d</a:t>
            </a:r>
            <a:r>
              <a:rPr lang="ja-JP" altLang="fr-FR" sz="1800" b="0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association exprimant une relation de contenance</a:t>
            </a:r>
          </a:p>
          <a:p>
            <a:pPr marL="0" indent="0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Exemples: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voiture a 4 roues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 dessin contient un ensemble de figures géométriques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présentation PowerPoint est composé de transparents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équipe de recherche est composée d</a:t>
            </a:r>
            <a:r>
              <a:rPr lang="ja-JP" altLang="fr-FR" sz="1800">
                <a:latin typeface="Arial"/>
                <a:ea typeface="Yu Gothic"/>
                <a:cs typeface="Arial"/>
              </a:rPr>
              <a:t>’</a:t>
            </a:r>
            <a:r>
              <a:rPr lang="fr-FR" altLang="ja-JP" sz="1800">
                <a:latin typeface="Verdana"/>
                <a:ea typeface="Yu Gothic"/>
              </a:rPr>
              <a:t>un ensemble de personnes</a:t>
            </a:r>
          </a:p>
          <a:p>
            <a:pPr marL="361950" lvl="1" indent="-18224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Deux types de relations de contenance en UML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Agrégation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Composition (Agrégation forte)</a:t>
            </a:r>
          </a:p>
        </p:txBody>
      </p:sp>
      <p:grpSp>
        <p:nvGrpSpPr>
          <p:cNvPr id="49154" name="Group 5">
            <a:extLst>
              <a:ext uri="{FF2B5EF4-FFF2-40B4-BE49-F238E27FC236}">
                <a16:creationId xmlns:a16="http://schemas.microsoft.com/office/drawing/2014/main" id="{6FA876F2-8BBA-E2D0-1031-CCAEF4659618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5236616"/>
            <a:ext cx="863600" cy="144462"/>
            <a:chOff x="3016" y="2931"/>
            <a:chExt cx="544" cy="91"/>
          </a:xfrm>
        </p:grpSpPr>
        <p:sp>
          <p:nvSpPr>
            <p:cNvPr id="49159" name="AutoShape 6">
              <a:extLst>
                <a:ext uri="{FF2B5EF4-FFF2-40B4-BE49-F238E27FC236}">
                  <a16:creationId xmlns:a16="http://schemas.microsoft.com/office/drawing/2014/main" id="{20812256-45A5-4366-D1A8-8EF658A72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931"/>
              <a:ext cx="136" cy="91"/>
            </a:xfrm>
            <a:prstGeom prst="diamond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49160" name="Line 7">
              <a:extLst>
                <a:ext uri="{FF2B5EF4-FFF2-40B4-BE49-F238E27FC236}">
                  <a16:creationId xmlns:a16="http://schemas.microsoft.com/office/drawing/2014/main" id="{05A7BB42-36A6-B447-BB66-17F3E0CB1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976"/>
              <a:ext cx="4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9155" name="Grouper 1">
            <a:extLst>
              <a:ext uri="{FF2B5EF4-FFF2-40B4-BE49-F238E27FC236}">
                <a16:creationId xmlns:a16="http://schemas.microsoft.com/office/drawing/2014/main" id="{6FD05272-783E-74FB-5425-BF13B342D606}"/>
              </a:ext>
            </a:extLst>
          </p:cNvPr>
          <p:cNvGrpSpPr>
            <a:grpSpLocks/>
          </p:cNvGrpSpPr>
          <p:nvPr/>
        </p:nvGrpSpPr>
        <p:grpSpPr bwMode="auto">
          <a:xfrm>
            <a:off x="4735239" y="5567747"/>
            <a:ext cx="863600" cy="144463"/>
            <a:chOff x="4471988" y="4932363"/>
            <a:chExt cx="863600" cy="144462"/>
          </a:xfrm>
        </p:grpSpPr>
        <p:sp>
          <p:nvSpPr>
            <p:cNvPr id="49157" name="AutoShape 8">
              <a:extLst>
                <a:ext uri="{FF2B5EF4-FFF2-40B4-BE49-F238E27FC236}">
                  <a16:creationId xmlns:a16="http://schemas.microsoft.com/office/drawing/2014/main" id="{FC689F2D-F1A6-E4B9-4217-E56C831E4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1988" y="4932363"/>
              <a:ext cx="215900" cy="14446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49158" name="Line 9">
              <a:extLst>
                <a:ext uri="{FF2B5EF4-FFF2-40B4-BE49-F238E27FC236}">
                  <a16:creationId xmlns:a16="http://schemas.microsoft.com/office/drawing/2014/main" id="{B662FF57-F155-3D94-74F0-7C62B1B17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7888" y="5003800"/>
              <a:ext cx="647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52660A3C-D36D-4B06-E1E5-92828F7A60D5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Contenance</a:t>
            </a:r>
            <a:endParaRPr lang="fr-FR" altLang="fr-FR" sz="32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F5C2894-923A-FDFD-F848-8313B6507B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37026" y="1942828"/>
            <a:ext cx="7345362" cy="297388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fr-FR" altLang="fr-FR" sz="1800" u="sng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Exemples :</a:t>
            </a:r>
          </a:p>
          <a:p>
            <a:pPr marL="0" indent="0"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enseignant est un composant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(ou plusieurs) équipe de recherche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 seul département</a:t>
            </a:r>
          </a:p>
          <a:p>
            <a:pPr marL="0" indent="0" eaLnBrk="1" hangingPunct="1">
              <a:buFontTx/>
              <a:buNone/>
            </a:pPr>
            <a:endParaRPr lang="fr-FR" altLang="fr-FR" sz="800" b="0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marL="0" indent="0"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La disparition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équipe de recherche n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entraine pas la </a:t>
            </a:r>
          </a:p>
          <a:p>
            <a:pPr marL="0" indent="0" eaLnBrk="1" hangingPunct="1">
              <a:buFontTx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disparition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 enseignant</a:t>
            </a:r>
            <a:endParaRPr lang="fr-FR" altLang="fr-FR" sz="1800" b="0">
              <a:solidFill>
                <a:srgbClr val="000000"/>
              </a:solidFill>
              <a:latin typeface="Verdana"/>
              <a:ea typeface="Yu Gothic"/>
              <a:cs typeface="Tahoma (Corps)" charset="0"/>
            </a:endParaRPr>
          </a:p>
        </p:txBody>
      </p:sp>
      <p:pic>
        <p:nvPicPr>
          <p:cNvPr id="51202" name="Picture 21" descr="agregation">
            <a:extLst>
              <a:ext uri="{FF2B5EF4-FFF2-40B4-BE49-F238E27FC236}">
                <a16:creationId xmlns:a16="http://schemas.microsoft.com/office/drawing/2014/main" id="{7A11CC55-9183-D34B-C588-DAB1300E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18" y="3572203"/>
            <a:ext cx="49307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B12E52F-3688-4803-5AA3-5ED62F90E0D0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</a:t>
            </a:r>
            <a:r>
              <a:rPr lang="fr-FR" altLang="fr-FR" sz="3200" err="1">
                <a:latin typeface="Tahoma (Titres)"/>
                <a:cs typeface="Tahoma (Titres)" charset="0"/>
              </a:rPr>
              <a:t>Aggrégation</a:t>
            </a:r>
            <a:endParaRPr lang="fr-FR" altLang="fr-FR" sz="3200" err="1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B8105D47-DE93-EA24-E122-31D406CD741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0888" y="1412876"/>
            <a:ext cx="8208962" cy="3241675"/>
          </a:xfrm>
        </p:spPr>
        <p:txBody>
          <a:bodyPr vert="horz" lIns="0" tIns="0" rIns="0" bIns="0" rtlCol="0" anchor="t">
            <a:noAutofit/>
          </a:bodyPr>
          <a:lstStyle/>
          <a:p>
            <a:pPr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La suppression de A </a:t>
            </a:r>
            <a:r>
              <a:rPr lang="fr-FR" altLang="fr-FR" sz="1800" b="0" err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entraine</a:t>
            </a: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la suppression de B</a:t>
            </a:r>
            <a:endParaRPr lang="fr-FR" altLang="fr-FR" sz="1800" b="0" i="1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 sz="1800" b="0" i="1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u="sng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Exemple: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b="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« Une présentation PowerPoint est composé de transparents »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sz="1800" b="0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La suppression de la présentation entraîne la disparition des transparents qui la composent</a:t>
            </a:r>
          </a:p>
        </p:txBody>
      </p:sp>
      <p:pic>
        <p:nvPicPr>
          <p:cNvPr id="52226" name="Picture 3" descr="composition">
            <a:extLst>
              <a:ext uri="{FF2B5EF4-FFF2-40B4-BE49-F238E27FC236}">
                <a16:creationId xmlns:a16="http://schemas.microsoft.com/office/drawing/2014/main" id="{D8052906-08F3-1885-4C92-04A64788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365626"/>
            <a:ext cx="5689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A33A61D-7AA8-81FD-FF87-B6331B53866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Composition</a:t>
            </a:r>
            <a:endParaRPr lang="fr-FR" altLang="fr-FR" sz="32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44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xagreg2">
            <a:extLst>
              <a:ext uri="{FF2B5EF4-FFF2-40B4-BE49-F238E27FC236}">
                <a16:creationId xmlns:a16="http://schemas.microsoft.com/office/drawing/2014/main" id="{AAEC10C3-2E88-FA87-1D50-43A11ACE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530350"/>
            <a:ext cx="842962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re 1">
            <a:extLst>
              <a:ext uri="{FF2B5EF4-FFF2-40B4-BE49-F238E27FC236}">
                <a16:creationId xmlns:a16="http://schemas.microsoft.com/office/drawing/2014/main" id="{CDFF9CB7-C2B7-EC99-9454-FBD18BD0C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3175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Diagramme de classes</a:t>
            </a:r>
          </a:p>
        </p:txBody>
      </p:sp>
    </p:spTree>
    <p:extLst>
      <p:ext uri="{BB962C8B-B14F-4D97-AF65-F5344CB8AC3E}">
        <p14:creationId xmlns:p14="http://schemas.microsoft.com/office/powerpoint/2010/main" val="1128277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42E0F748-E851-4F68-A557-F8A34880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249489"/>
            <a:ext cx="67691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5">
            <a:extLst>
              <a:ext uri="{FF2B5EF4-FFF2-40B4-BE49-F238E27FC236}">
                <a16:creationId xmlns:a16="http://schemas.microsoft.com/office/drawing/2014/main" id="{AF924DF2-AF12-CABC-0559-6ACC43DA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1" y="1533009"/>
            <a:ext cx="1155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Interpréter le diagramme de classes suivant afin de donner une spécification en langage naturel.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AA9563-F0C6-5FDE-AB4E-F8D6E34E9E8F}"/>
              </a:ext>
            </a:extLst>
          </p:cNvPr>
          <p:cNvSpPr txBox="1">
            <a:spLocks noChangeArrowheads="1"/>
          </p:cNvSpPr>
          <p:nvPr/>
        </p:nvSpPr>
        <p:spPr>
          <a:xfrm>
            <a:off x="767750" y="317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Diagramme de classes</a:t>
            </a:r>
          </a:p>
        </p:txBody>
      </p:sp>
    </p:spTree>
    <p:extLst>
      <p:ext uri="{BB962C8B-B14F-4D97-AF65-F5344CB8AC3E}">
        <p14:creationId xmlns:p14="http://schemas.microsoft.com/office/powerpoint/2010/main" val="56033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>
            <a:off x="524363" y="2105025"/>
            <a:ext cx="3355487" cy="355600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r-FR">
                <a:ea typeface="Calibri"/>
                <a:cs typeface="Calibri"/>
              </a:rPr>
              <a:t>Conception objet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Pourquoi ce paradigme?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Concepts essentiels</a:t>
            </a:r>
          </a:p>
          <a:p>
            <a:pPr marL="539750" lvl="2"/>
            <a:r>
              <a:rPr lang="fr-FR"/>
              <a:t>En pratique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endParaRPr 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Contenu du cours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3"/>
          </p:nvPr>
        </p:nvSpPr>
        <p:spPr>
          <a:xfrm>
            <a:off x="3987499" y="2105025"/>
            <a:ext cx="335548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2. Modélisation UML</a:t>
            </a:r>
          </a:p>
          <a:p>
            <a:pPr marL="539750" lvl="2"/>
            <a:r>
              <a:rPr lang="fr-FR" err="1"/>
              <a:t>Unified</a:t>
            </a:r>
            <a:r>
              <a:rPr lang="fr-FR"/>
              <a:t>? </a:t>
            </a:r>
            <a:r>
              <a:rPr lang="fr-FR" err="1"/>
              <a:t>Language</a:t>
            </a:r>
            <a:r>
              <a:rPr lang="fr-FR"/>
              <a:t>?...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Les schémas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Choisir ce que l'on exprime</a:t>
            </a:r>
          </a:p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  <a:endParaRPr lang="fr-FR" err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363968C-FD7B-DAB3-D676-8AB97FE4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455D49C7-7615-0948-B980-152F992E9099}"/>
              </a:ext>
            </a:extLst>
          </p:cNvPr>
          <p:cNvSpPr txBox="1">
            <a:spLocks/>
          </p:cNvSpPr>
          <p:nvPr/>
        </p:nvSpPr>
        <p:spPr>
          <a:xfrm>
            <a:off x="7387924" y="2105025"/>
            <a:ext cx="3355487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3. Le langage JAVA</a:t>
            </a:r>
          </a:p>
          <a:p>
            <a:pPr marL="539750" lvl="2"/>
            <a:r>
              <a:rPr lang="fr-FR"/>
              <a:t>Pourquoi encore un langage?!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Traduction de la conception en code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Spécificités de JAVA, préparation aux </a:t>
            </a:r>
            <a:r>
              <a:rPr lang="fr-FR" err="1">
                <a:ea typeface="Calibri Light" panose="020F0302020204030204"/>
                <a:cs typeface="Calibri Light" panose="020F0302020204030204"/>
              </a:rPr>
              <a:t>TPs</a:t>
            </a:r>
          </a:p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375191-3FBC-64D9-35B0-4864E4066F00}"/>
              </a:ext>
            </a:extLst>
          </p:cNvPr>
          <p:cNvSpPr txBox="1"/>
          <p:nvPr/>
        </p:nvSpPr>
        <p:spPr>
          <a:xfrm>
            <a:off x="0" y="4562475"/>
            <a:ext cx="1219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On conçoit "en objet", on modélise avec UML et on code en JAVA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409BAA-F9C6-5BE8-E0F5-B4FEF4212DF5}"/>
              </a:ext>
            </a:extLst>
          </p:cNvPr>
          <p:cNvSpPr txBox="1"/>
          <p:nvPr/>
        </p:nvSpPr>
        <p:spPr>
          <a:xfrm>
            <a:off x="-1929" y="5052470"/>
            <a:ext cx="1219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Nous ferons des aller / retour entre ces différents aspects pour illustrer leur complémentarité</a:t>
            </a:r>
          </a:p>
        </p:txBody>
      </p:sp>
    </p:spTree>
    <p:extLst>
      <p:ext uri="{BB962C8B-B14F-4D97-AF65-F5344CB8AC3E}">
        <p14:creationId xmlns:p14="http://schemas.microsoft.com/office/powerpoint/2010/main" val="9861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21379-7E99-CFBB-21BD-7F666191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2EA944E-C959-D4F0-5C1F-3248EB06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2295A2A-E601-7BCC-2331-14CDC08BB8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Pouvez-vous en proposer une?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Simple, sans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aggrégation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ni composition.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5722A6-3297-4260-AC06-C9A1F2FC1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649C70-4291-6438-68B8-3CE7E635A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127D7986-31F1-16EF-093C-832AE55CD9A9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7365D-A6ED-7461-D6B3-3824D432A7D2}"/>
              </a:ext>
            </a:extLst>
          </p:cNvPr>
          <p:cNvSpPr/>
          <p:nvPr/>
        </p:nvSpPr>
        <p:spPr>
          <a:xfrm>
            <a:off x="6832819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D7E6A018-08BE-9252-004A-5F8B0BF9617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webmaster gère la base de données des ouvrages, met à jour le site Web, analyse le trafic internet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manutentionnaire transporte les livres, stocke la marchandise et prépare les commandes.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qui fait aussi la fiche de paie de ses employés, et supervise leur travail</a:t>
            </a:r>
            <a:endParaRPr lang="fr-FR">
              <a:ea typeface="Calibri Light"/>
              <a:cs typeface="Calibri Light"/>
            </a:endParaRPr>
          </a:p>
        </p:txBody>
      </p:sp>
      <p:pic>
        <p:nvPicPr>
          <p:cNvPr id="8" name="Espace réservé pour une image  11" descr="Image générée">
            <a:extLst>
              <a:ext uri="{FF2B5EF4-FFF2-40B4-BE49-F238E27FC236}">
                <a16:creationId xmlns:a16="http://schemas.microsoft.com/office/drawing/2014/main" id="{7334781B-DD4D-FA33-161E-0D05E021EC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92" r="3192"/>
          <a:stretch/>
        </p:blipFill>
        <p:spPr>
          <a:xfrm>
            <a:off x="7220122" y="3211963"/>
            <a:ext cx="3328988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7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5ED2F-0E84-92F6-F930-7B97DD6D2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CDCBC3-612D-5417-1186-4A5C436F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AA898D-CAA4-F4FF-A448-34AC2D13437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webmaster gère la base de données des ouvrages, met à jour le site Web, analyse le trafic internet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manutentionnaire transporte les livres, stocke la marchandise et prépare les commandes.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qui fait aussi la fiche de paie de ses employés, et supervise leur travail</a:t>
            </a:r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9F449DD-E923-5BEC-5FD1-1931E155E8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E688C8-E3AF-FFF9-4CEE-AAA8AB0A06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61415D-EC4D-2900-A7FA-4CAEAB374A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72484AE6-3197-1C61-A02D-C5AAD04B023A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EAD4280-C049-D4A8-57E9-887CC3370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79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03EDB9-B281-9E4F-1448-6D82EB025C0B}"/>
              </a:ext>
            </a:extLst>
          </p:cNvPr>
          <p:cNvSpPr/>
          <p:nvPr/>
        </p:nvSpPr>
        <p:spPr>
          <a:xfrm>
            <a:off x="6832819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1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3727B-F30C-9645-7E6D-ED98E6C0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624BF9-2DFE-5831-8AE9-6265B645811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Codage JAVA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Comment faire la traduction?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CDE8FF-19C0-DE74-4678-3B0448BD1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6D2888-DA03-5915-BC72-3BBB68CC72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0A95ED8-7FEE-936C-E644-11E63E777153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411D610-CF56-30C4-8859-EA2924AD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07F52D-4FF0-5F12-7870-6A33EE80F3C3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6856FC68-43F9-9EB5-A3DA-DF624900A163}"/>
              </a:ext>
            </a:extLst>
          </p:cNvPr>
          <p:cNvSpPr txBox="1">
            <a:spLocks/>
          </p:cNvSpPr>
          <p:nvPr/>
        </p:nvSpPr>
        <p:spPr>
          <a:xfrm>
            <a:off x="154180" y="2175203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22118FCC-7D47-ABB0-E639-FDC47696C707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83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A06B8A4E-0A20-434C-CD56-666DC4C39C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19288" y="1844675"/>
            <a:ext cx="8382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Qu'est-ce que Java</a:t>
            </a: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Historique</a:t>
            </a: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Ses caractéristiques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outils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API (</a:t>
            </a:r>
            <a:r>
              <a:rPr lang="en-GB" altLang="fr-FR"/>
              <a:t>Application Programming Interfaces</a:t>
            </a:r>
            <a:r>
              <a:rPr lang="fr-FR" altLang="fr-FR"/>
              <a:t>)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7411" name="Espace réservé du numéro de diapositive 2">
            <a:extLst>
              <a:ext uri="{FF2B5EF4-FFF2-40B4-BE49-F238E27FC236}">
                <a16:creationId xmlns:a16="http://schemas.microsoft.com/office/drawing/2014/main" id="{A3799A5A-6BF5-D183-828C-7C232D2E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C7C8E8-71F4-4CF6-A526-C0FE219F516A}" type="slidenum">
              <a:rPr lang="fr-FR" altLang="fr-FR" sz="1400" smtClean="0"/>
              <a:pPr/>
              <a:t>33</a:t>
            </a:fld>
            <a:endParaRPr lang="fr-FR" altLang="fr-FR" sz="140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D16F7333-1267-4EED-1B43-7B8FFB1A4CA7}"/>
              </a:ext>
            </a:extLst>
          </p:cNvPr>
          <p:cNvSpPr txBox="1">
            <a:spLocks/>
          </p:cNvSpPr>
          <p:nvPr/>
        </p:nvSpPr>
        <p:spPr>
          <a:xfrm>
            <a:off x="911391" y="-78061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Avant de coder, il faut comprendre le langage.</a:t>
            </a:r>
            <a:endParaRPr lang="fr-FR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522C41F3-AA64-9ADF-A843-58F6BC21E3C7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FE01BBD-0FEB-E984-2338-A3B66BB289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langage de programmation orienté objets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Une architecture de </a:t>
            </a:r>
            <a:r>
              <a:rPr lang="fr-FR" altLang="fr-FR" sz="3000" i="1"/>
              <a:t>Virtual Machine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ensemble d'API variées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ensemble d'outils (le JDK)</a:t>
            </a:r>
          </a:p>
        </p:txBody>
      </p:sp>
      <p:sp>
        <p:nvSpPr>
          <p:cNvPr id="19459" name="Espace réservé du numéro de diapositive 2">
            <a:extLst>
              <a:ext uri="{FF2B5EF4-FFF2-40B4-BE49-F238E27FC236}">
                <a16:creationId xmlns:a16="http://schemas.microsoft.com/office/drawing/2014/main" id="{B063420B-5268-FEB7-336A-CE9CB9DA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84AA68-48DD-4A70-98D1-F23AE57FCF11}" type="slidenum">
              <a:rPr lang="fr-FR" altLang="fr-FR" sz="1400" smtClean="0"/>
              <a:pPr/>
              <a:t>34</a:t>
            </a:fld>
            <a:endParaRPr lang="fr-FR" altLang="fr-FR" sz="140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90CE16F5-D40F-78E6-2DFE-3270BA981213}"/>
              </a:ext>
            </a:extLst>
          </p:cNvPr>
          <p:cNvSpPr txBox="1">
            <a:spLocks/>
          </p:cNvSpPr>
          <p:nvPr/>
        </p:nvSpPr>
        <p:spPr>
          <a:xfrm>
            <a:off x="911391" y="307761"/>
            <a:ext cx="10649549" cy="9397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Qu'est-ce que JAVA?</a:t>
            </a:r>
          </a:p>
          <a:p>
            <a:r>
              <a:rPr lang="fr-FR">
                <a:ea typeface="Calibri"/>
                <a:cs typeface="Calibri"/>
              </a:rPr>
              <a:t>.</a:t>
            </a:r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AE41EB52-259B-2D86-A720-51A22143FA5B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3127218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BF5EEAC-2642-5A58-1625-FC48F43F1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333375"/>
            <a:ext cx="8188325" cy="611188"/>
          </a:xfrm>
        </p:spPr>
        <p:txBody>
          <a:bodyPr/>
          <a:lstStyle/>
          <a:p>
            <a:r>
              <a:rPr lang="fr-FR" altLang="fr-FR">
                <a:solidFill>
                  <a:srgbClr val="0000FF"/>
                </a:solidFill>
              </a:rPr>
              <a:t>Historique de Java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F543C80-E319-140B-5F3A-5240BF51BFC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71589" y="1600200"/>
            <a:ext cx="9858375" cy="485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66CC"/>
              </a:buClr>
            </a:pPr>
            <a:r>
              <a:rPr lang="fr-FR" altLang="fr-FR" sz="2800"/>
              <a:t>Développé à partir de décembre 1990 par une équipe de Sun Microsystems dirigée par James Gosling</a:t>
            </a:r>
            <a:endParaRPr lang="fr-FR"/>
          </a:p>
          <a:p>
            <a:pPr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2800"/>
          </a:p>
          <a:p>
            <a:pPr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1600">
              <a:ea typeface="Calibri"/>
              <a:cs typeface="Calibri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66CC"/>
              </a:buClr>
            </a:pPr>
            <a:r>
              <a:rPr lang="fr-FR" altLang="fr-FR" sz="2800"/>
              <a:t>Les langages existants tels que C++ ont des défauts </a:t>
            </a:r>
            <a:endParaRPr lang="fr-FR" altLang="fr-FR" sz="2800">
              <a:ea typeface="Calibri" panose="020F0502020204030204"/>
              <a:cs typeface="Calibri" panose="020F0502020204030204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fr-FR" altLang="fr-FR" sz="2400"/>
              <a:t>Recompilation dès qu'une nouvelle puce arrive, </a:t>
            </a:r>
            <a:endParaRPr lang="fr-FR" altLang="fr-FR" sz="2400">
              <a:ea typeface="Calibri Light" panose="020F0302020204030204"/>
              <a:cs typeface="Calibri Light" panose="020F0302020204030204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fr-FR" altLang="fr-FR" sz="2400"/>
              <a:t>Complexité de programmation pour l'écriture de logiciels fiables...</a:t>
            </a:r>
            <a:endParaRPr lang="fr-FR" altLang="fr-FR" sz="240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21507" name="Espace réservé du numéro de diapositive 3">
            <a:extLst>
              <a:ext uri="{FF2B5EF4-FFF2-40B4-BE49-F238E27FC236}">
                <a16:creationId xmlns:a16="http://schemas.microsoft.com/office/drawing/2014/main" id="{B355ACF3-8EDF-5FEB-3EDA-D744FC5B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4F466A0-5F1C-45E7-BAAE-4F1FD7F660F6}" type="slidenum">
              <a:rPr lang="fr-FR" altLang="fr-FR" sz="1400" smtClean="0"/>
              <a:pPr/>
              <a:t>35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84757142-DB12-14A2-8C9B-7F7F32C802BE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6860CA5-8248-78F4-E254-7DD4937FF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 est un langage orienté objets</a:t>
            </a:r>
            <a:endParaRPr lang="fr-FR" altLang="fr-FR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7A6453AF-E41E-A191-EEE9-0212D6292F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19289" y="1628775"/>
            <a:ext cx="8416925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Tout est classe (pas de fonctions) sauf les types primitifs (</a:t>
            </a:r>
            <a:r>
              <a:rPr lang="fr-FR" altLang="fr-FR" err="1">
                <a:latin typeface="Courier New"/>
                <a:cs typeface="Courier New"/>
              </a:rPr>
              <a:t>int</a:t>
            </a:r>
            <a:r>
              <a:rPr lang="fr-FR" altLang="fr-FR"/>
              <a:t>, </a:t>
            </a:r>
            <a:r>
              <a:rPr lang="fr-FR" altLang="fr-FR" err="1">
                <a:latin typeface="Courier New"/>
                <a:cs typeface="Courier New"/>
              </a:rPr>
              <a:t>float</a:t>
            </a:r>
            <a:r>
              <a:rPr lang="fr-FR" altLang="fr-FR"/>
              <a:t>, </a:t>
            </a:r>
            <a:r>
              <a:rPr lang="fr-FR" altLang="fr-FR">
                <a:latin typeface="Courier New"/>
                <a:cs typeface="Courier New"/>
              </a:rPr>
              <a:t>double</a:t>
            </a:r>
            <a:r>
              <a:rPr lang="fr-FR" altLang="fr-FR"/>
              <a:t>, ...) </a:t>
            </a:r>
            <a:endParaRPr lang="fr-FR" altLang="fr-FR">
              <a:latin typeface="Courier New"/>
              <a:cs typeface="Courier New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Toutes les classes dérivent de </a:t>
            </a:r>
            <a:r>
              <a:rPr lang="fr-FR" altLang="fr-FR" err="1">
                <a:latin typeface="Courier New"/>
                <a:cs typeface="Courier New"/>
              </a:rPr>
              <a:t>java.lang.Object</a:t>
            </a:r>
            <a:endParaRPr lang="fr-FR" altLang="fr-FR">
              <a:latin typeface="Courier New"/>
              <a:ea typeface="Calibri"/>
              <a:cs typeface="Courier New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Héritage simple pour les classes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Héritage multiple pour les interfaces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objets se manipulent via des références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Une API objet standard est fournie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La syntaxe est proche de celle de C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40963" name="Espace réservé du numéro de diapositive 1">
            <a:extLst>
              <a:ext uri="{FF2B5EF4-FFF2-40B4-BE49-F238E27FC236}">
                <a16:creationId xmlns:a16="http://schemas.microsoft.com/office/drawing/2014/main" id="{4071A9BE-C0D2-2A8D-3320-7E5F2781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706F8CB-FE43-4910-8DF2-93B1B636C2CB}" type="slidenum">
              <a:rPr lang="fr-FR" altLang="fr-FR" sz="1400" smtClean="0"/>
              <a:pPr/>
              <a:t>36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FE534577-6F81-98BC-A8DD-CD9C7B80CC62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120957166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B714A33-A5A1-63F0-BDB9-AEAC50C10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9887" y="311741"/>
            <a:ext cx="8188325" cy="611188"/>
          </a:xfrm>
          <a:noFill/>
        </p:spPr>
        <p:txBody>
          <a:bodyPr/>
          <a:lstStyle/>
          <a:p>
            <a:r>
              <a:rPr lang="fr-FR">
                <a:solidFill>
                  <a:srgbClr val="5B9B93"/>
                </a:solidFill>
                <a:ea typeface="+mn-lt"/>
                <a:cs typeface="+mn-lt"/>
              </a:rPr>
              <a:t>Rectifications d'Idées Fausses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9B901FA-68CE-8B32-0160-4DDD10747E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03388" y="1773239"/>
            <a:ext cx="9072562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n'a rien de commun avec HTML</a:t>
            </a: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n'est pas un langage de script (type Perl ou TCL)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!= JavaScript (c'est un langage généraliste, type C++)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!= C++ (c'est un langage purement objet, de plus haut niveau)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34819" name="Espace réservé du numéro de diapositive 1">
            <a:extLst>
              <a:ext uri="{FF2B5EF4-FFF2-40B4-BE49-F238E27FC236}">
                <a16:creationId xmlns:a16="http://schemas.microsoft.com/office/drawing/2014/main" id="{2B61FA3E-6A50-50F1-850A-0D91C72D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BF8643-F67D-4966-9167-68914964335C}" type="slidenum">
              <a:rPr lang="fr-FR" altLang="fr-FR" sz="1400" smtClean="0"/>
              <a:pPr/>
              <a:t>37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3E14DF8C-0585-4FB4-EDFB-321F558705D3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87BE8-3098-87C5-DC15-393CBB6D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FD46874-5749-1C35-9FB9-6EDD882F1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D4DF644-C1B6-7685-8DE8-9A9767782F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976642" y="1293210"/>
            <a:ext cx="10362816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Orienté objets</a:t>
            </a:r>
            <a:endParaRPr lang="fr-FR"/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// Tout est classe sauf types primitifs</a:t>
            </a:r>
            <a:endParaRPr lang="fr-FR" altLang="fr-FR"/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public class Application {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    </a:t>
            </a:r>
            <a:r>
              <a:rPr lang="fr-FR" err="1"/>
              <a:t>private</a:t>
            </a:r>
            <a:r>
              <a:rPr lang="fr-FR"/>
              <a:t> </a:t>
            </a:r>
            <a:r>
              <a:rPr lang="fr-FR" err="1"/>
              <a:t>int</a:t>
            </a:r>
            <a:r>
              <a:rPr lang="fr-FR"/>
              <a:t> valeur;              // Attribut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    public </a:t>
            </a:r>
            <a:r>
              <a:rPr lang="fr-FR" err="1"/>
              <a:t>void</a:t>
            </a:r>
            <a:r>
              <a:rPr lang="fr-FR"/>
              <a:t> traiter() { ... }    // Méthode</a:t>
            </a:r>
          </a:p>
          <a:p>
            <a:pPr lvl="1">
              <a:spcAft>
                <a:spcPts val="500"/>
              </a:spcAft>
            </a:pPr>
            <a:r>
              <a:rPr lang="fr-FR"/>
              <a:t>}</a:t>
            </a: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5A24937E-084F-1AC8-76FB-CD2A5CED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38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EE384B7F-AD6C-9132-28CC-094B6E4C137F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7382953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9414-14F8-0C32-0745-E60501BB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28F5F9D-8B8D-6845-C233-58BDBFD6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6ADADB1F-56A9-E523-423D-9B918A8BF0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770494" y="1258176"/>
            <a:ext cx="1051385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>
                <a:solidFill>
                  <a:srgbClr val="586CDC"/>
                </a:solidFill>
                <a:latin typeface="Calibri"/>
                <a:ea typeface="Calibri"/>
                <a:cs typeface="Calibri"/>
              </a:rPr>
              <a:t>Robuste</a:t>
            </a:r>
            <a:endParaRPr 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Garbage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 Collector : Gestion automatique  de la mémoire (vs. </a:t>
            </a:r>
            <a:r>
              <a:rPr lang="fr-FR" sz="2400" b="0" err="1">
                <a:solidFill>
                  <a:srgbClr val="000000"/>
                </a:solidFill>
                <a:latin typeface="+mj-lt"/>
              </a:rPr>
              <a:t>malloc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2400" b="0" err="1">
                <a:solidFill>
                  <a:srgbClr val="000000"/>
                </a:solidFill>
                <a:latin typeface="+mj-lt"/>
              </a:rPr>
              <a:t>calloc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...)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Exceptions : Gestion stricte des erreurs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Typage fort : Vérifications compilation + exécution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Pas de pointeurs : Seulement des références</a:t>
            </a:r>
            <a:endParaRPr lang="fr-FR" sz="2400" b="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 defTabSz="723900">
              <a:lnSpc>
                <a:spcPct val="200000"/>
              </a:lnSpc>
              <a:buClr>
                <a:srgbClr val="FF66CC"/>
              </a:buClr>
              <a:buSzPct val="75000"/>
            </a:pPr>
            <a:endParaRPr lang="fr-FR" sz="1200" b="0">
              <a:solidFill>
                <a:srgbClr val="000000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7E6B696-9814-30B9-169E-860A744D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39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49A42148-EE79-3BB4-1B38-862FCF81187D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41460448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1741" y="3355520"/>
            <a:ext cx="6561960" cy="2881673"/>
          </a:xfrm>
        </p:spPr>
        <p:txBody>
          <a:bodyPr/>
          <a:lstStyle/>
          <a:p>
            <a:r>
              <a:rPr lang="fr-FR" sz="3600"/>
              <a:t>Un modèle, pour quoi faire?</a:t>
            </a:r>
            <a:br>
              <a:rPr lang="fr-FR" sz="3600"/>
            </a:br>
            <a:r>
              <a:rPr lang="fr-FR" sz="3600">
                <a:ea typeface="Calibri"/>
                <a:cs typeface="Calibri"/>
              </a:rPr>
              <a:t>Concepts objets.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/>
              <a:t>1 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CFB5B6C-4488-0243-58B0-250BE2EC0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9" name="Image 18" descr="Une image contenant texte, habits, meubles, dessin&#10;&#10;Le contenu généré par l’IA peut être incorrect.">
            <a:extLst>
              <a:ext uri="{FF2B5EF4-FFF2-40B4-BE49-F238E27FC236}">
                <a16:creationId xmlns:a16="http://schemas.microsoft.com/office/drawing/2014/main" id="{6D896F54-6B19-83E3-5AC2-2AA1F897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311" y="484909"/>
            <a:ext cx="5383481" cy="53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E1B72-9843-1456-272E-3DF71D7D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7539F1DE-8503-E8FD-E713-A96DFEC89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F9B92D29-A8D2-AC21-B1F6-DED55C669D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047469" y="1395875"/>
            <a:ext cx="10247619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 err="1">
                <a:solidFill>
                  <a:srgbClr val="586CDC"/>
                </a:solidFill>
                <a:latin typeface="Calibri"/>
                <a:ea typeface="Calibri"/>
                <a:cs typeface="Calibri"/>
              </a:rPr>
              <a:t>Multi-threads</a:t>
            </a:r>
            <a:endParaRPr lang="fr-FR" altLang="fr-FR" sz="2400" b="0" err="1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public class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MonThread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extends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Thread {</a:t>
            </a:r>
            <a:endParaRPr lang="fr-FR" alt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  public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synchronized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void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run() {</a:t>
            </a: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  // Code thread-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safe</a:t>
            </a:r>
            <a:endParaRPr 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  }</a:t>
            </a: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}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D574E6D-31F0-FCC5-CC3A-0A646120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40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6C2E1D85-2E9B-6B11-4081-8497649C576F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14620220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8FC5B35-4D73-1EEE-186C-247EE028C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838673B-FD5C-D1AB-3E93-5EC1BE96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41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B9119A14-ACA0-06ED-AC84-E5A95D71DED4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E75C26-18F0-6793-554A-1B7D0CC13E3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68653" y="1183672"/>
            <a:ext cx="9961361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Interprété, portable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Source.java → </a:t>
            </a:r>
            <a:r>
              <a:rPr lang="fr-FR" err="1"/>
              <a:t>javac</a:t>
            </a:r>
            <a:r>
              <a:rPr lang="fr-FR"/>
              <a:t> → </a:t>
            </a:r>
            <a:r>
              <a:rPr lang="fr-FR" err="1"/>
              <a:t>Bytecode.class</a:t>
            </a:r>
            <a:r>
              <a:rPr lang="fr-FR"/>
              <a:t> → JVM → Exécution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48981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7215D96B-7822-6F9A-2C86-63487593A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04814"/>
            <a:ext cx="8188325" cy="611187"/>
          </a:xfrm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Langage compilé</a:t>
            </a:r>
          </a:p>
        </p:txBody>
      </p:sp>
      <p:grpSp>
        <p:nvGrpSpPr>
          <p:cNvPr id="4" name="Grouper 3">
            <a:extLst>
              <a:ext uri="{FF2B5EF4-FFF2-40B4-BE49-F238E27FC236}">
                <a16:creationId xmlns:a16="http://schemas.microsoft.com/office/drawing/2014/main" id="{70FEEE8D-2F57-3167-4368-B319A9F8143F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2768601"/>
            <a:ext cx="1504950" cy="2487613"/>
            <a:chOff x="1238251" y="2768600"/>
            <a:chExt cx="1504818" cy="2487613"/>
          </a:xfrm>
        </p:grpSpPr>
        <p:grpSp>
          <p:nvGrpSpPr>
            <p:cNvPr id="43033" name="Group 27">
              <a:extLst>
                <a:ext uri="{FF2B5EF4-FFF2-40B4-BE49-F238E27FC236}">
                  <a16:creationId xmlns:a16="http://schemas.microsoft.com/office/drawing/2014/main" id="{3BCE8711-4A25-39D2-7228-8321A3702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251" y="3651250"/>
              <a:ext cx="1504818" cy="673100"/>
              <a:chOff x="720" y="2300"/>
              <a:chExt cx="875" cy="424"/>
            </a:xfrm>
          </p:grpSpPr>
          <p:sp>
            <p:nvSpPr>
              <p:cNvPr id="43036" name="Rectangle 15">
                <a:extLst>
                  <a:ext uri="{FF2B5EF4-FFF2-40B4-BE49-F238E27FC236}">
                    <a16:creationId xmlns:a16="http://schemas.microsoft.com/office/drawing/2014/main" id="{EA88E90B-9B58-4812-4FBE-8AED68B72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" y="2409"/>
                <a:ext cx="74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fr-FR" altLang="fr-FR" sz="1600" b="1">
                    <a:solidFill>
                      <a:srgbClr val="FF0000"/>
                    </a:solidFill>
                  </a:rPr>
                  <a:t>Compilation</a:t>
                </a:r>
              </a:p>
            </p:txBody>
          </p:sp>
          <p:sp>
            <p:nvSpPr>
              <p:cNvPr id="43037" name="Rectangle 16">
                <a:extLst>
                  <a:ext uri="{FF2B5EF4-FFF2-40B4-BE49-F238E27FC236}">
                    <a16:creationId xmlns:a16="http://schemas.microsoft.com/office/drawing/2014/main" id="{458BF774-692C-0FDE-6BC6-13D7B7D17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2325"/>
                <a:ext cx="813" cy="37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 sz="1600"/>
              </a:p>
            </p:txBody>
          </p:sp>
          <p:sp>
            <p:nvSpPr>
              <p:cNvPr id="43038" name="Rectangle 17">
                <a:extLst>
                  <a:ext uri="{FF2B5EF4-FFF2-40B4-BE49-F238E27FC236}">
                    <a16:creationId xmlns:a16="http://schemas.microsoft.com/office/drawing/2014/main" id="{798FFC98-F5B0-95DB-340A-36D0A741F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2300"/>
                <a:ext cx="875" cy="4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 sz="1600"/>
              </a:p>
            </p:txBody>
          </p:sp>
        </p:grpSp>
        <p:sp>
          <p:nvSpPr>
            <p:cNvPr id="43034" name="Freeform 11">
              <a:extLst>
                <a:ext uri="{FF2B5EF4-FFF2-40B4-BE49-F238E27FC236}">
                  <a16:creationId xmlns:a16="http://schemas.microsoft.com/office/drawing/2014/main" id="{C5EF6A4D-DB91-D393-C2C6-42BE2AE1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894" y="2768600"/>
              <a:ext cx="585737" cy="814388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35" name="Freeform 14">
              <a:extLst>
                <a:ext uri="{FF2B5EF4-FFF2-40B4-BE49-F238E27FC236}">
                  <a16:creationId xmlns:a16="http://schemas.microsoft.com/office/drawing/2014/main" id="{D3C02BDB-37D3-8D47-E5BB-61261A80E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35" y="4440238"/>
              <a:ext cx="585736" cy="815975"/>
            </a:xfrm>
            <a:custGeom>
              <a:avLst/>
              <a:gdLst>
                <a:gd name="T0" fmla="*/ 2147483646 w 341"/>
                <a:gd name="T1" fmla="*/ 2147483646 h 514"/>
                <a:gd name="T2" fmla="*/ 2147483646 w 341"/>
                <a:gd name="T3" fmla="*/ 0 h 514"/>
                <a:gd name="T4" fmla="*/ 2147483646 w 341"/>
                <a:gd name="T5" fmla="*/ 2147483646 h 514"/>
                <a:gd name="T6" fmla="*/ 2147483646 w 341"/>
                <a:gd name="T7" fmla="*/ 2147483646 h 514"/>
                <a:gd name="T8" fmla="*/ 2147483646 w 341"/>
                <a:gd name="T9" fmla="*/ 2147483646 h 514"/>
                <a:gd name="T10" fmla="*/ 2147483646 w 341"/>
                <a:gd name="T11" fmla="*/ 2147483646 h 514"/>
                <a:gd name="T12" fmla="*/ 2147483646 w 341"/>
                <a:gd name="T13" fmla="*/ 2147483646 h 514"/>
                <a:gd name="T14" fmla="*/ 2147483646 w 341"/>
                <a:gd name="T15" fmla="*/ 2147483646 h 514"/>
                <a:gd name="T16" fmla="*/ 2147483646 w 341"/>
                <a:gd name="T17" fmla="*/ 2147483646 h 514"/>
                <a:gd name="T18" fmla="*/ 0 w 341"/>
                <a:gd name="T19" fmla="*/ 2147483646 h 514"/>
                <a:gd name="T20" fmla="*/ 2147483646 w 341"/>
                <a:gd name="T21" fmla="*/ 2147483646 h 514"/>
                <a:gd name="T22" fmla="*/ 2147483646 w 341"/>
                <a:gd name="T23" fmla="*/ 2147483646 h 514"/>
                <a:gd name="T24" fmla="*/ 2147483646 w 341"/>
                <a:gd name="T25" fmla="*/ 2147483646 h 514"/>
                <a:gd name="T26" fmla="*/ 2147483646 w 341"/>
                <a:gd name="T27" fmla="*/ 2147483646 h 514"/>
                <a:gd name="T28" fmla="*/ 2147483646 w 341"/>
                <a:gd name="T29" fmla="*/ 2147483646 h 514"/>
                <a:gd name="T30" fmla="*/ 2147483646 w 341"/>
                <a:gd name="T31" fmla="*/ 2147483646 h 514"/>
                <a:gd name="T32" fmla="*/ 2147483646 w 341"/>
                <a:gd name="T33" fmla="*/ 2147483646 h 514"/>
                <a:gd name="T34" fmla="*/ 2147483646 w 341"/>
                <a:gd name="T35" fmla="*/ 2147483646 h 514"/>
                <a:gd name="T36" fmla="*/ 2147483646 w 341"/>
                <a:gd name="T37" fmla="*/ 2147483646 h 514"/>
                <a:gd name="T38" fmla="*/ 2147483646 w 341"/>
                <a:gd name="T39" fmla="*/ 2147483646 h 514"/>
                <a:gd name="T40" fmla="*/ 2147483646 w 341"/>
                <a:gd name="T41" fmla="*/ 2147483646 h 514"/>
                <a:gd name="T42" fmla="*/ 2147483646 w 341"/>
                <a:gd name="T43" fmla="*/ 2147483646 h 514"/>
                <a:gd name="T44" fmla="*/ 2147483646 w 341"/>
                <a:gd name="T45" fmla="*/ 2147483646 h 514"/>
                <a:gd name="T46" fmla="*/ 2147483646 w 341"/>
                <a:gd name="T47" fmla="*/ 2147483646 h 514"/>
                <a:gd name="T48" fmla="*/ 2147483646 w 341"/>
                <a:gd name="T49" fmla="*/ 2147483646 h 5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1" h="514">
                  <a:moveTo>
                    <a:pt x="340" y="170"/>
                  </a:moveTo>
                  <a:lnTo>
                    <a:pt x="197" y="0"/>
                  </a:lnTo>
                  <a:lnTo>
                    <a:pt x="51" y="175"/>
                  </a:lnTo>
                  <a:lnTo>
                    <a:pt x="129" y="174"/>
                  </a:lnTo>
                  <a:lnTo>
                    <a:pt x="131" y="330"/>
                  </a:lnTo>
                  <a:lnTo>
                    <a:pt x="121" y="355"/>
                  </a:lnTo>
                  <a:lnTo>
                    <a:pt x="104" y="377"/>
                  </a:lnTo>
                  <a:lnTo>
                    <a:pt x="78" y="386"/>
                  </a:lnTo>
                  <a:lnTo>
                    <a:pt x="39" y="391"/>
                  </a:lnTo>
                  <a:lnTo>
                    <a:pt x="0" y="392"/>
                  </a:lnTo>
                  <a:lnTo>
                    <a:pt x="2" y="513"/>
                  </a:lnTo>
                  <a:lnTo>
                    <a:pt x="63" y="512"/>
                  </a:lnTo>
                  <a:lnTo>
                    <a:pt x="96" y="507"/>
                  </a:lnTo>
                  <a:lnTo>
                    <a:pt x="124" y="501"/>
                  </a:lnTo>
                  <a:lnTo>
                    <a:pt x="147" y="497"/>
                  </a:lnTo>
                  <a:lnTo>
                    <a:pt x="167" y="485"/>
                  </a:lnTo>
                  <a:lnTo>
                    <a:pt x="190" y="475"/>
                  </a:lnTo>
                  <a:lnTo>
                    <a:pt x="212" y="454"/>
                  </a:lnTo>
                  <a:lnTo>
                    <a:pt x="233" y="434"/>
                  </a:lnTo>
                  <a:lnTo>
                    <a:pt x="244" y="408"/>
                  </a:lnTo>
                  <a:lnTo>
                    <a:pt x="260" y="388"/>
                  </a:lnTo>
                  <a:lnTo>
                    <a:pt x="265" y="353"/>
                  </a:lnTo>
                  <a:lnTo>
                    <a:pt x="265" y="328"/>
                  </a:lnTo>
                  <a:lnTo>
                    <a:pt x="263" y="172"/>
                  </a:lnTo>
                  <a:lnTo>
                    <a:pt x="340" y="17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8" name="Grouper 7">
            <a:extLst>
              <a:ext uri="{FF2B5EF4-FFF2-40B4-BE49-F238E27FC236}">
                <a16:creationId xmlns:a16="http://schemas.microsoft.com/office/drawing/2014/main" id="{C51F044D-C491-6A68-6703-ADA61FD0CE41}"/>
              </a:ext>
            </a:extLst>
          </p:cNvPr>
          <p:cNvGrpSpPr>
            <a:grpSpLocks/>
          </p:cNvGrpSpPr>
          <p:nvPr/>
        </p:nvGrpSpPr>
        <p:grpSpPr bwMode="auto">
          <a:xfrm>
            <a:off x="6948489" y="3632200"/>
            <a:ext cx="1754187" cy="596900"/>
            <a:chOff x="5805572" y="3632200"/>
            <a:chExt cx="1754187" cy="596900"/>
          </a:xfrm>
        </p:grpSpPr>
        <p:sp>
          <p:nvSpPr>
            <p:cNvPr id="43031" name="Rectangle 8">
              <a:extLst>
                <a:ext uri="{FF2B5EF4-FFF2-40B4-BE49-F238E27FC236}">
                  <a16:creationId xmlns:a16="http://schemas.microsoft.com/office/drawing/2014/main" id="{A2B0FF12-32D7-62E8-FD57-BF890049C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84" y="3763963"/>
              <a:ext cx="1543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>
                  <a:solidFill>
                    <a:srgbClr val="FF0000"/>
                  </a:solidFill>
                </a:rPr>
                <a:t>Edition de liens</a:t>
              </a:r>
            </a:p>
          </p:txBody>
        </p:sp>
        <p:sp>
          <p:nvSpPr>
            <p:cNvPr id="43032" name="Rectangle 12">
              <a:extLst>
                <a:ext uri="{FF2B5EF4-FFF2-40B4-BE49-F238E27FC236}">
                  <a16:creationId xmlns:a16="http://schemas.microsoft.com/office/drawing/2014/main" id="{CC194174-09F9-9BDF-27D4-C401C0E2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572" y="3632200"/>
              <a:ext cx="1754187" cy="596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sp>
        <p:nvSpPr>
          <p:cNvPr id="43012" name="Cylindre 1">
            <a:extLst>
              <a:ext uri="{FF2B5EF4-FFF2-40B4-BE49-F238E27FC236}">
                <a16:creationId xmlns:a16="http://schemas.microsoft.com/office/drawing/2014/main" id="{31B518F4-B966-ACB2-D8DC-F60E60C2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989139"/>
            <a:ext cx="1081088" cy="1368425"/>
          </a:xfrm>
          <a:prstGeom prst="can">
            <a:avLst>
              <a:gd name="adj" fmla="val 24982"/>
            </a:avLst>
          </a:prstGeom>
          <a:solidFill>
            <a:srgbClr val="C5D3FE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600" b="1"/>
              <a:t>Fichier </a:t>
            </a:r>
          </a:p>
          <a:p>
            <a:pPr algn="ctr"/>
            <a:r>
              <a:rPr lang="fr-FR" altLang="fr-FR" sz="1600" b="1"/>
              <a:t>de </a:t>
            </a:r>
          </a:p>
          <a:p>
            <a:pPr algn="ctr"/>
            <a:r>
              <a:rPr lang="fr-FR" altLang="fr-FR" sz="1600" b="1"/>
              <a:t>code</a:t>
            </a:r>
          </a:p>
        </p:txBody>
      </p:sp>
      <p:sp>
        <p:nvSpPr>
          <p:cNvPr id="43013" name="Cylindre 32">
            <a:extLst>
              <a:ext uri="{FF2B5EF4-FFF2-40B4-BE49-F238E27FC236}">
                <a16:creationId xmlns:a16="http://schemas.microsoft.com/office/drawing/2014/main" id="{BB22FBA0-1AAC-53D2-8852-4F8F3E349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581526"/>
            <a:ext cx="1081088" cy="1368425"/>
          </a:xfrm>
          <a:prstGeom prst="can">
            <a:avLst>
              <a:gd name="adj" fmla="val 24982"/>
            </a:avLst>
          </a:prstGeom>
          <a:solidFill>
            <a:srgbClr val="F2F2F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600" b="1"/>
              <a:t>Fichier </a:t>
            </a:r>
          </a:p>
          <a:p>
            <a:pPr algn="ctr"/>
            <a:r>
              <a:rPr lang="fr-FR" altLang="fr-FR" sz="1600" b="1"/>
              <a:t>d’entête</a:t>
            </a:r>
          </a:p>
        </p:txBody>
      </p:sp>
      <p:grpSp>
        <p:nvGrpSpPr>
          <p:cNvPr id="6" name="Grouper 5">
            <a:extLst>
              <a:ext uri="{FF2B5EF4-FFF2-40B4-BE49-F238E27FC236}">
                <a16:creationId xmlns:a16="http://schemas.microsoft.com/office/drawing/2014/main" id="{5930F73F-EE40-47FB-27D1-0A60BF07E0E9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1700213"/>
            <a:ext cx="2884488" cy="4032250"/>
            <a:chOff x="4736976" y="1700808"/>
            <a:chExt cx="2884696" cy="4032448"/>
          </a:xfrm>
        </p:grpSpPr>
        <p:sp>
          <p:nvSpPr>
            <p:cNvPr id="43022" name="Rectangle 13">
              <a:extLst>
                <a:ext uri="{FF2B5EF4-FFF2-40B4-BE49-F238E27FC236}">
                  <a16:creationId xmlns:a16="http://schemas.microsoft.com/office/drawing/2014/main" id="{C07983F9-A0FC-6263-106A-4A9F2F360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13" y="3593201"/>
              <a:ext cx="1863859" cy="6731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23" name="Rectangle 7">
              <a:extLst>
                <a:ext uri="{FF2B5EF4-FFF2-40B4-BE49-F238E27FC236}">
                  <a16:creationId xmlns:a16="http://schemas.microsoft.com/office/drawing/2014/main" id="{50D08092-1842-EF07-E425-6EB8AFA4F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365" y="2564450"/>
              <a:ext cx="1060526" cy="336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/>
                <a:t>Librairies</a:t>
              </a:r>
            </a:p>
          </p:txBody>
        </p:sp>
        <p:sp>
          <p:nvSpPr>
            <p:cNvPr id="43024" name="Freeform 19">
              <a:extLst>
                <a:ext uri="{FF2B5EF4-FFF2-40B4-BE49-F238E27FC236}">
                  <a16:creationId xmlns:a16="http://schemas.microsoft.com/office/drawing/2014/main" id="{54AB8750-431A-6160-2BBC-CB15CCD1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6" y="2710508"/>
              <a:ext cx="585829" cy="814427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25" name="Freeform 20">
              <a:extLst>
                <a:ext uri="{FF2B5EF4-FFF2-40B4-BE49-F238E27FC236}">
                  <a16:creationId xmlns:a16="http://schemas.microsoft.com/office/drawing/2014/main" id="{07569F2D-A38D-1677-88FA-FC9645423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387" y="4355238"/>
              <a:ext cx="585829" cy="816015"/>
            </a:xfrm>
            <a:custGeom>
              <a:avLst/>
              <a:gdLst>
                <a:gd name="T0" fmla="*/ 2147483646 w 341"/>
                <a:gd name="T1" fmla="*/ 2147483646 h 514"/>
                <a:gd name="T2" fmla="*/ 2147483646 w 341"/>
                <a:gd name="T3" fmla="*/ 0 h 514"/>
                <a:gd name="T4" fmla="*/ 2147483646 w 341"/>
                <a:gd name="T5" fmla="*/ 2147483646 h 514"/>
                <a:gd name="T6" fmla="*/ 2147483646 w 341"/>
                <a:gd name="T7" fmla="*/ 2147483646 h 514"/>
                <a:gd name="T8" fmla="*/ 2147483646 w 341"/>
                <a:gd name="T9" fmla="*/ 2147483646 h 514"/>
                <a:gd name="T10" fmla="*/ 2147483646 w 341"/>
                <a:gd name="T11" fmla="*/ 2147483646 h 514"/>
                <a:gd name="T12" fmla="*/ 2147483646 w 341"/>
                <a:gd name="T13" fmla="*/ 2147483646 h 514"/>
                <a:gd name="T14" fmla="*/ 2147483646 w 341"/>
                <a:gd name="T15" fmla="*/ 2147483646 h 514"/>
                <a:gd name="T16" fmla="*/ 2147483646 w 341"/>
                <a:gd name="T17" fmla="*/ 2147483646 h 514"/>
                <a:gd name="T18" fmla="*/ 0 w 341"/>
                <a:gd name="T19" fmla="*/ 2147483646 h 514"/>
                <a:gd name="T20" fmla="*/ 2147483646 w 341"/>
                <a:gd name="T21" fmla="*/ 2147483646 h 514"/>
                <a:gd name="T22" fmla="*/ 2147483646 w 341"/>
                <a:gd name="T23" fmla="*/ 2147483646 h 514"/>
                <a:gd name="T24" fmla="*/ 2147483646 w 341"/>
                <a:gd name="T25" fmla="*/ 2147483646 h 514"/>
                <a:gd name="T26" fmla="*/ 2147483646 w 341"/>
                <a:gd name="T27" fmla="*/ 2147483646 h 514"/>
                <a:gd name="T28" fmla="*/ 2147483646 w 341"/>
                <a:gd name="T29" fmla="*/ 2147483646 h 514"/>
                <a:gd name="T30" fmla="*/ 2147483646 w 341"/>
                <a:gd name="T31" fmla="*/ 2147483646 h 514"/>
                <a:gd name="T32" fmla="*/ 2147483646 w 341"/>
                <a:gd name="T33" fmla="*/ 2147483646 h 514"/>
                <a:gd name="T34" fmla="*/ 2147483646 w 341"/>
                <a:gd name="T35" fmla="*/ 2147483646 h 514"/>
                <a:gd name="T36" fmla="*/ 2147483646 w 341"/>
                <a:gd name="T37" fmla="*/ 2147483646 h 514"/>
                <a:gd name="T38" fmla="*/ 2147483646 w 341"/>
                <a:gd name="T39" fmla="*/ 2147483646 h 514"/>
                <a:gd name="T40" fmla="*/ 2147483646 w 341"/>
                <a:gd name="T41" fmla="*/ 2147483646 h 514"/>
                <a:gd name="T42" fmla="*/ 2147483646 w 341"/>
                <a:gd name="T43" fmla="*/ 2147483646 h 514"/>
                <a:gd name="T44" fmla="*/ 2147483646 w 341"/>
                <a:gd name="T45" fmla="*/ 2147483646 h 514"/>
                <a:gd name="T46" fmla="*/ 2147483646 w 341"/>
                <a:gd name="T47" fmla="*/ 2147483646 h 514"/>
                <a:gd name="T48" fmla="*/ 2147483646 w 341"/>
                <a:gd name="T49" fmla="*/ 2147483646 h 5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1" h="514">
                  <a:moveTo>
                    <a:pt x="340" y="170"/>
                  </a:moveTo>
                  <a:lnTo>
                    <a:pt x="197" y="0"/>
                  </a:lnTo>
                  <a:lnTo>
                    <a:pt x="51" y="175"/>
                  </a:lnTo>
                  <a:lnTo>
                    <a:pt x="129" y="174"/>
                  </a:lnTo>
                  <a:lnTo>
                    <a:pt x="131" y="330"/>
                  </a:lnTo>
                  <a:lnTo>
                    <a:pt x="121" y="355"/>
                  </a:lnTo>
                  <a:lnTo>
                    <a:pt x="104" y="377"/>
                  </a:lnTo>
                  <a:lnTo>
                    <a:pt x="78" y="386"/>
                  </a:lnTo>
                  <a:lnTo>
                    <a:pt x="39" y="391"/>
                  </a:lnTo>
                  <a:lnTo>
                    <a:pt x="0" y="392"/>
                  </a:lnTo>
                  <a:lnTo>
                    <a:pt x="2" y="513"/>
                  </a:lnTo>
                  <a:lnTo>
                    <a:pt x="63" y="512"/>
                  </a:lnTo>
                  <a:lnTo>
                    <a:pt x="96" y="507"/>
                  </a:lnTo>
                  <a:lnTo>
                    <a:pt x="124" y="501"/>
                  </a:lnTo>
                  <a:lnTo>
                    <a:pt x="147" y="497"/>
                  </a:lnTo>
                  <a:lnTo>
                    <a:pt x="167" y="485"/>
                  </a:lnTo>
                  <a:lnTo>
                    <a:pt x="190" y="475"/>
                  </a:lnTo>
                  <a:lnTo>
                    <a:pt x="212" y="454"/>
                  </a:lnTo>
                  <a:lnTo>
                    <a:pt x="233" y="434"/>
                  </a:lnTo>
                  <a:lnTo>
                    <a:pt x="244" y="408"/>
                  </a:lnTo>
                  <a:lnTo>
                    <a:pt x="260" y="388"/>
                  </a:lnTo>
                  <a:lnTo>
                    <a:pt x="265" y="353"/>
                  </a:lnTo>
                  <a:lnTo>
                    <a:pt x="265" y="328"/>
                  </a:lnTo>
                  <a:lnTo>
                    <a:pt x="263" y="172"/>
                  </a:lnTo>
                  <a:lnTo>
                    <a:pt x="340" y="17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26" name="AutoShape 23">
              <a:extLst>
                <a:ext uri="{FF2B5EF4-FFF2-40B4-BE49-F238E27FC236}">
                  <a16:creationId xmlns:a16="http://schemas.microsoft.com/office/drawing/2014/main" id="{E661B069-9C8F-4DE7-3329-4FAE18F4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809" y="3734495"/>
              <a:ext cx="743004" cy="457222"/>
            </a:xfrm>
            <a:prstGeom prst="rightArrow">
              <a:avLst>
                <a:gd name="adj1" fmla="val 50000"/>
                <a:gd name="adj2" fmla="val 37496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35" name="Cylindre 34">
              <a:extLst>
                <a:ext uri="{FF2B5EF4-FFF2-40B4-BE49-F238E27FC236}">
                  <a16:creationId xmlns:a16="http://schemas.microsoft.com/office/drawing/2014/main" id="{0BA9EF27-2DFD-809A-A4E3-42289B0D01A6}"/>
                </a:ext>
              </a:extLst>
            </p:cNvPr>
            <p:cNvSpPr/>
            <p:nvPr/>
          </p:nvSpPr>
          <p:spPr bwMode="auto">
            <a:xfrm>
              <a:off x="4808419" y="1772249"/>
              <a:ext cx="576304" cy="792202"/>
            </a:xfrm>
            <a:prstGeom prst="can">
              <a:avLst/>
            </a:prstGeom>
            <a:solidFill>
              <a:schemeClr val="accent5">
                <a:lumMod val="9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762000">
                <a:defRPr/>
              </a:pPr>
              <a:endParaRPr lang="fr-FR" sz="1600" b="1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028" name="Cylindre 35">
              <a:extLst>
                <a:ext uri="{FF2B5EF4-FFF2-40B4-BE49-F238E27FC236}">
                  <a16:creationId xmlns:a16="http://schemas.microsoft.com/office/drawing/2014/main" id="{B71C7AD0-5239-C9C2-C02E-C5C56291A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056" y="1700808"/>
              <a:ext cx="576064" cy="792088"/>
            </a:xfrm>
            <a:prstGeom prst="can">
              <a:avLst>
                <a:gd name="adj" fmla="val 24998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fr-FR" altLang="fr-FR" sz="1600" b="1"/>
            </a:p>
          </p:txBody>
        </p:sp>
        <p:sp>
          <p:nvSpPr>
            <p:cNvPr id="43029" name="Cylindre 36">
              <a:extLst>
                <a:ext uri="{FF2B5EF4-FFF2-40B4-BE49-F238E27FC236}">
                  <a16:creationId xmlns:a16="http://schemas.microsoft.com/office/drawing/2014/main" id="{AAB5DEF1-4F55-D953-FE8B-41FB09647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8" y="1772816"/>
              <a:ext cx="576064" cy="792088"/>
            </a:xfrm>
            <a:prstGeom prst="can">
              <a:avLst>
                <a:gd name="adj" fmla="val 24998"/>
              </a:avLst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fr-FR" altLang="fr-FR" sz="1600" b="1"/>
            </a:p>
          </p:txBody>
        </p:sp>
        <p:sp>
          <p:nvSpPr>
            <p:cNvPr id="43030" name="Cylindre 37">
              <a:extLst>
                <a:ext uri="{FF2B5EF4-FFF2-40B4-BE49-F238E27FC236}">
                  <a16:creationId xmlns:a16="http://schemas.microsoft.com/office/drawing/2014/main" id="{8002AF6F-E475-B6D7-B7FF-9B1061FFF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976" y="4581128"/>
              <a:ext cx="1152128" cy="1152128"/>
            </a:xfrm>
            <a:prstGeom prst="can">
              <a:avLst>
                <a:gd name="adj" fmla="val 25000"/>
              </a:avLst>
            </a:prstGeom>
            <a:solidFill>
              <a:srgbClr val="DADAD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Autres code objet</a:t>
              </a:r>
            </a:p>
          </p:txBody>
        </p:sp>
      </p:grpSp>
      <p:grpSp>
        <p:nvGrpSpPr>
          <p:cNvPr id="7" name="Grouper 6">
            <a:extLst>
              <a:ext uri="{FF2B5EF4-FFF2-40B4-BE49-F238E27FC236}">
                <a16:creationId xmlns:a16="http://schemas.microsoft.com/office/drawing/2014/main" id="{F6633F02-049A-F32D-05AF-492F087699D9}"/>
              </a:ext>
            </a:extLst>
          </p:cNvPr>
          <p:cNvGrpSpPr>
            <a:grpSpLocks/>
          </p:cNvGrpSpPr>
          <p:nvPr/>
        </p:nvGrpSpPr>
        <p:grpSpPr bwMode="auto">
          <a:xfrm>
            <a:off x="8799513" y="3357563"/>
            <a:ext cx="1905000" cy="1223962"/>
            <a:chOff x="7656067" y="3356992"/>
            <a:chExt cx="1905445" cy="1224136"/>
          </a:xfrm>
        </p:grpSpPr>
        <p:sp>
          <p:nvSpPr>
            <p:cNvPr id="43020" name="AutoShape 24">
              <a:extLst>
                <a:ext uri="{FF2B5EF4-FFF2-40B4-BE49-F238E27FC236}">
                  <a16:creationId xmlns:a16="http://schemas.microsoft.com/office/drawing/2014/main" id="{2E6428B7-2D67-08AA-819B-425411E0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067" y="3733282"/>
              <a:ext cx="577985" cy="457265"/>
            </a:xfrm>
            <a:prstGeom prst="rightArrow">
              <a:avLst>
                <a:gd name="adj1" fmla="val 50000"/>
                <a:gd name="adj2" fmla="val 29166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21" name="Cylindre 39">
              <a:extLst>
                <a:ext uri="{FF2B5EF4-FFF2-40B4-BE49-F238E27FC236}">
                  <a16:creationId xmlns:a16="http://schemas.microsoft.com/office/drawing/2014/main" id="{0B2F387A-5214-BBA1-21B4-6AD7C923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7376" y="3356992"/>
              <a:ext cx="1224136" cy="1224136"/>
            </a:xfrm>
            <a:prstGeom prst="can">
              <a:avLst>
                <a:gd name="adj" fmla="val 25000"/>
              </a:avLst>
            </a:prstGeom>
            <a:solidFill>
              <a:srgbClr val="008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Programme exécutable</a:t>
              </a:r>
            </a:p>
          </p:txBody>
        </p:sp>
      </p:grpSp>
      <p:grpSp>
        <p:nvGrpSpPr>
          <p:cNvPr id="5" name="Grouper 4">
            <a:extLst>
              <a:ext uri="{FF2B5EF4-FFF2-40B4-BE49-F238E27FC236}">
                <a16:creationId xmlns:a16="http://schemas.microsoft.com/office/drawing/2014/main" id="{46F9A029-958D-4ECC-4AA9-52E1BC80FD17}"/>
              </a:ext>
            </a:extLst>
          </p:cNvPr>
          <p:cNvGrpSpPr>
            <a:grpSpLocks/>
          </p:cNvGrpSpPr>
          <p:nvPr/>
        </p:nvGrpSpPr>
        <p:grpSpPr bwMode="auto">
          <a:xfrm>
            <a:off x="4032251" y="3429000"/>
            <a:ext cx="1992313" cy="1079500"/>
            <a:chOff x="2889251" y="3429000"/>
            <a:chExt cx="1991741" cy="1080120"/>
          </a:xfrm>
        </p:grpSpPr>
        <p:sp>
          <p:nvSpPr>
            <p:cNvPr id="43018" name="AutoShape 22">
              <a:extLst>
                <a:ext uri="{FF2B5EF4-FFF2-40B4-BE49-F238E27FC236}">
                  <a16:creationId xmlns:a16="http://schemas.microsoft.com/office/drawing/2014/main" id="{437AE2A7-1293-CC95-09FC-B9F536F4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251" y="3733975"/>
              <a:ext cx="742737" cy="457463"/>
            </a:xfrm>
            <a:prstGeom prst="rightArrow">
              <a:avLst>
                <a:gd name="adj1" fmla="val 50000"/>
                <a:gd name="adj2" fmla="val 37501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19" name="Cylindre 41">
              <a:extLst>
                <a:ext uri="{FF2B5EF4-FFF2-40B4-BE49-F238E27FC236}">
                  <a16:creationId xmlns:a16="http://schemas.microsoft.com/office/drawing/2014/main" id="{2319D691-8862-3555-5065-AB9E892EF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872" y="3429000"/>
              <a:ext cx="1080120" cy="1080120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Code objet</a:t>
              </a:r>
            </a:p>
          </p:txBody>
        </p:sp>
      </p:grpSp>
      <p:sp>
        <p:nvSpPr>
          <p:cNvPr id="43017" name="Espace réservé du numéro de diapositive 10">
            <a:extLst>
              <a:ext uri="{FF2B5EF4-FFF2-40B4-BE49-F238E27FC236}">
                <a16:creationId xmlns:a16="http://schemas.microsoft.com/office/drawing/2014/main" id="{D523EBF9-EBEB-234A-30CF-3B6AE671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C7CD2A-3C37-4963-AFE1-76F626F474EF}" type="slidenum">
              <a:rPr lang="fr-FR" altLang="fr-FR" sz="1400" smtClean="0"/>
              <a:pPr/>
              <a:t>42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6873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E508E530-D08C-68EE-3053-E70E38942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333375"/>
            <a:ext cx="8188325" cy="611188"/>
          </a:xfrm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Langage</a:t>
            </a:r>
            <a:r>
              <a:rPr lang="fr-FR" altLang="fr-FR"/>
              <a:t> </a:t>
            </a:r>
            <a:r>
              <a:rPr lang="fr-FR" altLang="fr-FR">
                <a:solidFill>
                  <a:srgbClr val="5B9B93"/>
                </a:solidFill>
              </a:rPr>
              <a:t>interprété</a:t>
            </a:r>
            <a:r>
              <a:rPr lang="fr-FR" altLang="fr-FR"/>
              <a:t> </a:t>
            </a:r>
            <a:r>
              <a:rPr lang="fr-FR" altLang="fr-FR">
                <a:solidFill>
                  <a:srgbClr val="5B9B93"/>
                </a:solidFill>
              </a:rPr>
              <a:t>(Java)</a:t>
            </a:r>
          </a:p>
        </p:txBody>
      </p:sp>
      <p:grpSp>
        <p:nvGrpSpPr>
          <p:cNvPr id="6" name="Grouper 5">
            <a:extLst>
              <a:ext uri="{FF2B5EF4-FFF2-40B4-BE49-F238E27FC236}">
                <a16:creationId xmlns:a16="http://schemas.microsoft.com/office/drawing/2014/main" id="{365CF05F-E140-DFB2-5DE4-ABE0017F2673}"/>
              </a:ext>
            </a:extLst>
          </p:cNvPr>
          <p:cNvGrpSpPr>
            <a:grpSpLocks/>
          </p:cNvGrpSpPr>
          <p:nvPr/>
        </p:nvGrpSpPr>
        <p:grpSpPr bwMode="auto">
          <a:xfrm>
            <a:off x="7104064" y="1628776"/>
            <a:ext cx="3887787" cy="4314825"/>
            <a:chOff x="5961112" y="1628800"/>
            <a:chExt cx="3888432" cy="4314800"/>
          </a:xfrm>
        </p:grpSpPr>
        <p:sp>
          <p:nvSpPr>
            <p:cNvPr id="45084" name="Line 3">
              <a:extLst>
                <a:ext uri="{FF2B5EF4-FFF2-40B4-BE49-F238E27FC236}">
                  <a16:creationId xmlns:a16="http://schemas.microsoft.com/office/drawing/2014/main" id="{49F24192-FE10-E370-282B-D88CD1082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6376" y="2063772"/>
              <a:ext cx="0" cy="3879828"/>
            </a:xfrm>
            <a:prstGeom prst="line">
              <a:avLst/>
            </a:prstGeom>
            <a:noFill/>
            <a:ln w="76200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5085" name="Rectangle 19">
              <a:extLst>
                <a:ext uri="{FF2B5EF4-FFF2-40B4-BE49-F238E27FC236}">
                  <a16:creationId xmlns:a16="http://schemas.microsoft.com/office/drawing/2014/main" id="{1EDDC2AB-B127-9FEB-1E9A-47267183D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695" y="1628800"/>
              <a:ext cx="1498849" cy="45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 u="sng"/>
                <a:t>Exécution</a:t>
              </a:r>
            </a:p>
          </p:txBody>
        </p:sp>
        <p:sp>
          <p:nvSpPr>
            <p:cNvPr id="45086" name="Rectangle 20">
              <a:extLst>
                <a:ext uri="{FF2B5EF4-FFF2-40B4-BE49-F238E27FC236}">
                  <a16:creationId xmlns:a16="http://schemas.microsoft.com/office/drawing/2014/main" id="{972E0FF0-8852-00B3-A47B-A7BCAEAA1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112" y="1641500"/>
              <a:ext cx="2287967" cy="45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 u="sng"/>
                <a:t>Avant exécution</a:t>
              </a:r>
            </a:p>
          </p:txBody>
        </p:sp>
      </p:grpSp>
      <p:grpSp>
        <p:nvGrpSpPr>
          <p:cNvPr id="7" name="Grouper 6">
            <a:extLst>
              <a:ext uri="{FF2B5EF4-FFF2-40B4-BE49-F238E27FC236}">
                <a16:creationId xmlns:a16="http://schemas.microsoft.com/office/drawing/2014/main" id="{2EE411AB-783D-3718-20ED-4D1ABBE30364}"/>
              </a:ext>
            </a:extLst>
          </p:cNvPr>
          <p:cNvGrpSpPr>
            <a:grpSpLocks/>
          </p:cNvGrpSpPr>
          <p:nvPr/>
        </p:nvGrpSpPr>
        <p:grpSpPr bwMode="auto">
          <a:xfrm>
            <a:off x="3730625" y="3990975"/>
            <a:ext cx="1504950" cy="673100"/>
            <a:chOff x="2587237" y="3990975"/>
            <a:chExt cx="1504817" cy="673100"/>
          </a:xfrm>
        </p:grpSpPr>
        <p:sp>
          <p:nvSpPr>
            <p:cNvPr id="45082" name="Rectangle 10">
              <a:extLst>
                <a:ext uri="{FF2B5EF4-FFF2-40B4-BE49-F238E27FC236}">
                  <a16:creationId xmlns:a16="http://schemas.microsoft.com/office/drawing/2014/main" id="{D68607BF-3F03-74E7-5C83-713258782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527" y="4164013"/>
              <a:ext cx="12762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Compilation</a:t>
              </a:r>
            </a:p>
          </p:txBody>
        </p:sp>
        <p:sp>
          <p:nvSpPr>
            <p:cNvPr id="45083" name="Rectangle 12">
              <a:extLst>
                <a:ext uri="{FF2B5EF4-FFF2-40B4-BE49-F238E27FC236}">
                  <a16:creationId xmlns:a16="http://schemas.microsoft.com/office/drawing/2014/main" id="{83A810F8-64F3-A163-3D13-9E41E0228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237" y="3990975"/>
              <a:ext cx="1504817" cy="6731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grpSp>
        <p:nvGrpSpPr>
          <p:cNvPr id="3" name="Grouper 2">
            <a:extLst>
              <a:ext uri="{FF2B5EF4-FFF2-40B4-BE49-F238E27FC236}">
                <a16:creationId xmlns:a16="http://schemas.microsoft.com/office/drawing/2014/main" id="{EFC12A0F-54F3-F0F1-9C7F-DE4F00D38F0B}"/>
              </a:ext>
            </a:extLst>
          </p:cNvPr>
          <p:cNvGrpSpPr>
            <a:grpSpLocks/>
          </p:cNvGrpSpPr>
          <p:nvPr/>
        </p:nvGrpSpPr>
        <p:grpSpPr bwMode="auto">
          <a:xfrm>
            <a:off x="2782889" y="4030664"/>
            <a:ext cx="2395537" cy="1825625"/>
            <a:chOff x="1640632" y="4030663"/>
            <a:chExt cx="2394669" cy="1825143"/>
          </a:xfrm>
        </p:grpSpPr>
        <p:sp>
          <p:nvSpPr>
            <p:cNvPr id="45079" name="AutoShape 21">
              <a:extLst>
                <a:ext uri="{FF2B5EF4-FFF2-40B4-BE49-F238E27FC236}">
                  <a16:creationId xmlns:a16="http://schemas.microsoft.com/office/drawing/2014/main" id="{4696C8DE-14F3-1574-FB5A-DE6726FD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632" y="4119540"/>
              <a:ext cx="825201" cy="380899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80" name="Rectangle 11">
              <a:extLst>
                <a:ext uri="{FF2B5EF4-FFF2-40B4-BE49-F238E27FC236}">
                  <a16:creationId xmlns:a16="http://schemas.microsoft.com/office/drawing/2014/main" id="{1550A79D-E40C-E75B-E417-3202AAF8C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221" y="4030663"/>
              <a:ext cx="1398080" cy="59674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81" name="Rectangle 14">
              <a:extLst>
                <a:ext uri="{FF2B5EF4-FFF2-40B4-BE49-F238E27FC236}">
                  <a16:creationId xmlns:a16="http://schemas.microsoft.com/office/drawing/2014/main" id="{354A1820-5C5C-6A8C-B79F-6C2233CA0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151" y="5397139"/>
              <a:ext cx="896613" cy="45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javac</a:t>
              </a:r>
              <a:endParaRPr lang="fr-FR" altLang="fr-FR" sz="2400" b="1">
                <a:latin typeface="Courier" charset="0"/>
              </a:endParaRPr>
            </a:p>
          </p:txBody>
        </p:sp>
      </p:grpSp>
      <p:grpSp>
        <p:nvGrpSpPr>
          <p:cNvPr id="8" name="Grouper 7">
            <a:extLst>
              <a:ext uri="{FF2B5EF4-FFF2-40B4-BE49-F238E27FC236}">
                <a16:creationId xmlns:a16="http://schemas.microsoft.com/office/drawing/2014/main" id="{4C29BADD-9782-732B-9CBF-186ABADCD81F}"/>
              </a:ext>
            </a:extLst>
          </p:cNvPr>
          <p:cNvGrpSpPr>
            <a:grpSpLocks/>
          </p:cNvGrpSpPr>
          <p:nvPr/>
        </p:nvGrpSpPr>
        <p:grpSpPr bwMode="auto">
          <a:xfrm>
            <a:off x="8466138" y="3971926"/>
            <a:ext cx="2019300" cy="631825"/>
            <a:chOff x="7323541" y="3971926"/>
            <a:chExt cx="2019036" cy="631825"/>
          </a:xfrm>
        </p:grpSpPr>
        <p:sp>
          <p:nvSpPr>
            <p:cNvPr id="45077" name="Rectangle 6">
              <a:extLst>
                <a:ext uri="{FF2B5EF4-FFF2-40B4-BE49-F238E27FC236}">
                  <a16:creationId xmlns:a16="http://schemas.microsoft.com/office/drawing/2014/main" id="{FF13D404-A6BA-4B78-9A99-8CC3D1BE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541" y="4025901"/>
              <a:ext cx="2019036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Machine virtuelle </a:t>
              </a:r>
            </a:p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Java (JVM)</a:t>
              </a:r>
            </a:p>
          </p:txBody>
        </p:sp>
        <p:sp>
          <p:nvSpPr>
            <p:cNvPr id="45078" name="Rectangle 8">
              <a:extLst>
                <a:ext uri="{FF2B5EF4-FFF2-40B4-BE49-F238E27FC236}">
                  <a16:creationId xmlns:a16="http://schemas.microsoft.com/office/drawing/2014/main" id="{D8AB8DFA-B244-C25F-CD1E-1FBC995A6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4016" y="3971926"/>
              <a:ext cx="1811101" cy="596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grpSp>
        <p:nvGrpSpPr>
          <p:cNvPr id="45062" name="Grouper 1">
            <a:extLst>
              <a:ext uri="{FF2B5EF4-FFF2-40B4-BE49-F238E27FC236}">
                <a16:creationId xmlns:a16="http://schemas.microsoft.com/office/drawing/2014/main" id="{45F28C0D-AD53-075B-E657-4D859C5D0C86}"/>
              </a:ext>
            </a:extLst>
          </p:cNvPr>
          <p:cNvGrpSpPr>
            <a:grpSpLocks/>
          </p:cNvGrpSpPr>
          <p:nvPr/>
        </p:nvGrpSpPr>
        <p:grpSpPr bwMode="auto">
          <a:xfrm>
            <a:off x="1152526" y="3500439"/>
            <a:ext cx="2106613" cy="2332037"/>
            <a:chOff x="128464" y="3501008"/>
            <a:chExt cx="2106345" cy="2331308"/>
          </a:xfrm>
        </p:grpSpPr>
        <p:sp>
          <p:nvSpPr>
            <p:cNvPr id="45075" name="Rectangle 15">
              <a:extLst>
                <a:ext uri="{FF2B5EF4-FFF2-40B4-BE49-F238E27FC236}">
                  <a16:creationId xmlns:a16="http://schemas.microsoft.com/office/drawing/2014/main" id="{DAE01F3D-5D5E-7E7B-E679-4F9E8C5D9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64" y="5373672"/>
              <a:ext cx="2106345" cy="45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MaClasse.java</a:t>
              </a:r>
              <a:endParaRPr lang="fr-FR" altLang="fr-FR" sz="2400" b="1">
                <a:latin typeface="Arial" panose="020B0604020202020204" pitchFamily="34" charset="0"/>
              </a:endParaRPr>
            </a:p>
          </p:txBody>
        </p:sp>
        <p:sp>
          <p:nvSpPr>
            <p:cNvPr id="45076" name="Cylindre 36">
              <a:extLst>
                <a:ext uri="{FF2B5EF4-FFF2-40B4-BE49-F238E27FC236}">
                  <a16:creationId xmlns:a16="http://schemas.microsoft.com/office/drawing/2014/main" id="{9FDDCF0B-ABE6-D16F-6707-28738C7D9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04" y="3501008"/>
              <a:ext cx="1080120" cy="1368152"/>
            </a:xfrm>
            <a:prstGeom prst="can">
              <a:avLst>
                <a:gd name="adj" fmla="val 24999"/>
              </a:avLst>
            </a:prstGeom>
            <a:solidFill>
              <a:srgbClr val="C5D3FE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Fichier </a:t>
              </a:r>
            </a:p>
            <a:p>
              <a:pPr algn="ctr"/>
              <a:r>
                <a:rPr lang="fr-FR" altLang="fr-FR" sz="1600" b="1"/>
                <a:t>de </a:t>
              </a:r>
            </a:p>
            <a:p>
              <a:pPr algn="ctr"/>
              <a:r>
                <a:rPr lang="fr-FR" altLang="fr-FR" sz="1600" b="1"/>
                <a:t>Code Java</a:t>
              </a:r>
            </a:p>
          </p:txBody>
        </p:sp>
      </p:grpSp>
      <p:grpSp>
        <p:nvGrpSpPr>
          <p:cNvPr id="5" name="Grouper 4">
            <a:extLst>
              <a:ext uri="{FF2B5EF4-FFF2-40B4-BE49-F238E27FC236}">
                <a16:creationId xmlns:a16="http://schemas.microsoft.com/office/drawing/2014/main" id="{BFF4DBAB-D00B-F70A-9C90-AC5F4812CF61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2205038"/>
            <a:ext cx="3103562" cy="3651250"/>
            <a:chOff x="6177136" y="2204864"/>
            <a:chExt cx="3103529" cy="3650942"/>
          </a:xfrm>
        </p:grpSpPr>
        <p:sp>
          <p:nvSpPr>
            <p:cNvPr id="45070" name="Freeform 7">
              <a:extLst>
                <a:ext uri="{FF2B5EF4-FFF2-40B4-BE49-F238E27FC236}">
                  <a16:creationId xmlns:a16="http://schemas.microsoft.com/office/drawing/2014/main" id="{621D4B58-B1CC-F7A5-94A3-10F33A5BE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647" y="2949338"/>
              <a:ext cx="584194" cy="814319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5071" name="Rectangle 9">
              <a:extLst>
                <a:ext uri="{FF2B5EF4-FFF2-40B4-BE49-F238E27FC236}">
                  <a16:creationId xmlns:a16="http://schemas.microsoft.com/office/drawing/2014/main" id="{1D76B97D-A9C7-1CBC-4DFF-36AAD97F8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8223" y="3931918"/>
              <a:ext cx="1922442" cy="6730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72" name="Rectangle 17">
              <a:extLst>
                <a:ext uri="{FF2B5EF4-FFF2-40B4-BE49-F238E27FC236}">
                  <a16:creationId xmlns:a16="http://schemas.microsoft.com/office/drawing/2014/main" id="{200D50F4-2EF1-9A21-8208-23757FFE4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355" y="5397057"/>
              <a:ext cx="760405" cy="45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java</a:t>
              </a:r>
              <a:endParaRPr lang="fr-FR" altLang="fr-FR" sz="2400" b="1">
                <a:latin typeface="Courier" charset="0"/>
              </a:endParaRPr>
            </a:p>
          </p:txBody>
        </p:sp>
        <p:sp>
          <p:nvSpPr>
            <p:cNvPr id="45073" name="AutoShape 23">
              <a:extLst>
                <a:ext uri="{FF2B5EF4-FFF2-40B4-BE49-F238E27FC236}">
                  <a16:creationId xmlns:a16="http://schemas.microsoft.com/office/drawing/2014/main" id="{4CD46368-DD68-A299-D99E-57DA8260B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494" y="4119228"/>
              <a:ext cx="825491" cy="38096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74" name="Cylindre 37">
              <a:extLst>
                <a:ext uri="{FF2B5EF4-FFF2-40B4-BE49-F238E27FC236}">
                  <a16:creationId xmlns:a16="http://schemas.microsoft.com/office/drawing/2014/main" id="{CA0FBCBD-16B6-CFEC-78E6-F36750988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7136" y="2204864"/>
              <a:ext cx="1152128" cy="1152128"/>
            </a:xfrm>
            <a:prstGeom prst="can">
              <a:avLst>
                <a:gd name="adj" fmla="val 25000"/>
              </a:avLst>
            </a:prstGeom>
            <a:solidFill>
              <a:srgbClr val="DADAD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Autres byte code</a:t>
              </a:r>
            </a:p>
          </p:txBody>
        </p:sp>
      </p:grpSp>
      <p:grpSp>
        <p:nvGrpSpPr>
          <p:cNvPr id="4" name="Grouper 3">
            <a:extLst>
              <a:ext uri="{FF2B5EF4-FFF2-40B4-BE49-F238E27FC236}">
                <a16:creationId xmlns:a16="http://schemas.microsoft.com/office/drawing/2014/main" id="{E96A90BC-D17C-C244-5D99-DC5A54E42946}"/>
              </a:ext>
            </a:extLst>
          </p:cNvPr>
          <p:cNvGrpSpPr>
            <a:grpSpLocks/>
          </p:cNvGrpSpPr>
          <p:nvPr/>
        </p:nvGrpSpPr>
        <p:grpSpPr bwMode="auto">
          <a:xfrm>
            <a:off x="5414963" y="3716338"/>
            <a:ext cx="2767012" cy="2139950"/>
            <a:chOff x="4271516" y="3717032"/>
            <a:chExt cx="2766916" cy="2138774"/>
          </a:xfrm>
        </p:grpSpPr>
        <p:sp>
          <p:nvSpPr>
            <p:cNvPr id="45066" name="AutoShape 22">
              <a:extLst>
                <a:ext uri="{FF2B5EF4-FFF2-40B4-BE49-F238E27FC236}">
                  <a16:creationId xmlns:a16="http://schemas.microsoft.com/office/drawing/2014/main" id="{2399D9BB-9DFB-5596-B7D2-C2B6B4794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516" y="4120035"/>
              <a:ext cx="825471" cy="380791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67" name="Rectangle 16">
              <a:extLst>
                <a:ext uri="{FF2B5EF4-FFF2-40B4-BE49-F238E27FC236}">
                  <a16:creationId xmlns:a16="http://schemas.microsoft.com/office/drawing/2014/main" id="{EBD2FE17-BA1F-18AA-F13D-C7DA7DBF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095" y="5397270"/>
              <a:ext cx="2157337" cy="4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MaClasse.class</a:t>
              </a:r>
              <a:endParaRPr lang="fr-FR" altLang="fr-FR" sz="2400" b="1">
                <a:latin typeface="Courier" charset="0"/>
              </a:endParaRPr>
            </a:p>
          </p:txBody>
        </p:sp>
        <p:sp>
          <p:nvSpPr>
            <p:cNvPr id="45068" name="Line 25">
              <a:extLst>
                <a:ext uri="{FF2B5EF4-FFF2-40B4-BE49-F238E27FC236}">
                  <a16:creationId xmlns:a16="http://schemas.microsoft.com/office/drawing/2014/main" id="{6F64A5E0-5358-DFA6-9ABA-868BBC249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7687" y="4916522"/>
              <a:ext cx="0" cy="456949"/>
            </a:xfrm>
            <a:prstGeom prst="line">
              <a:avLst/>
            </a:prstGeom>
            <a:noFill/>
            <a:ln w="508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5069" name="Cylindre 38">
              <a:extLst>
                <a:ext uri="{FF2B5EF4-FFF2-40B4-BE49-F238E27FC236}">
                  <a16:creationId xmlns:a16="http://schemas.microsoft.com/office/drawing/2014/main" id="{C42E7F89-BED7-B553-10E7-A9B24F328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032" y="3717032"/>
              <a:ext cx="1080120" cy="1080120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Byte code</a:t>
              </a:r>
            </a:p>
          </p:txBody>
        </p:sp>
      </p:grpSp>
      <p:sp>
        <p:nvSpPr>
          <p:cNvPr id="45065" name="Espace réservé du numéro de diapositive 10">
            <a:extLst>
              <a:ext uri="{FF2B5EF4-FFF2-40B4-BE49-F238E27FC236}">
                <a16:creationId xmlns:a16="http://schemas.microsoft.com/office/drawing/2014/main" id="{5320F090-94F7-BCB4-66EE-9E05812F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CF4D00D-7189-40DD-AA3F-9C7F61CBCBAB}" type="slidenum">
              <a:rPr lang="fr-FR" altLang="fr-FR" sz="1400" smtClean="0"/>
              <a:pPr/>
              <a:t>43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1895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45C7-B3AE-89BF-BEF0-BB2666C5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90C2FAD5-044F-5C9B-614F-73113D885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Outils JDK classiques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A23BA4EA-BCBC-DD00-9CB6-A614D64095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047469" y="1395875"/>
            <a:ext cx="10534429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23900">
              <a:buClr>
                <a:srgbClr val="FF66CC"/>
              </a:buClr>
              <a:buSzPct val="75000"/>
            </a:pPr>
            <a:r>
              <a:rPr lang="fr-FR" sz="3000" err="1">
                <a:ea typeface="+mn-lt"/>
                <a:cs typeface="+mn-lt"/>
              </a:rPr>
              <a:t>javac</a:t>
            </a:r>
            <a:r>
              <a:rPr lang="fr-FR" sz="3000" b="0">
                <a:ea typeface="+mn-lt"/>
                <a:cs typeface="+mn-lt"/>
              </a:rPr>
              <a:t> : Compilateur sources Java</a:t>
            </a:r>
            <a:endParaRPr lang="fr-FR" altLang="fr-FR" sz="3000">
              <a:ea typeface="Calibri"/>
              <a:cs typeface="Calibri"/>
            </a:endParaRPr>
          </a:p>
          <a:p>
            <a:pPr lvl="1" defTabSz="723900">
              <a:lnSpc>
                <a:spcPct val="100000"/>
              </a:lnSpc>
              <a:spcBef>
                <a:spcPts val="1000"/>
              </a:spcBef>
              <a:buClr>
                <a:srgbClr val="FF66CC"/>
              </a:buClr>
              <a:buSzPct val="75000"/>
            </a:pPr>
            <a:r>
              <a:rPr lang="fr-FR">
                <a:latin typeface="Calibri Light"/>
                <a:ea typeface="Calibri Light"/>
                <a:cs typeface="Calibri Light"/>
              </a:rPr>
              <a:t>Passe d'un fichier ".java" à un fichier ".class"</a:t>
            </a:r>
          </a:p>
          <a:p>
            <a:pPr lvl="1" defTabSz="723900">
              <a:lnSpc>
                <a:spcPct val="100000"/>
              </a:lnSpc>
              <a:spcBef>
                <a:spcPts val="1000"/>
              </a:spcBef>
              <a:buClr>
                <a:srgbClr val="FF66CC"/>
              </a:buClr>
              <a:buSzPct val="75000"/>
            </a:pPr>
            <a:r>
              <a:rPr lang="fr-FR">
                <a:latin typeface="Calibri Light"/>
                <a:ea typeface="Calibri Light"/>
                <a:cs typeface="Calibri Light"/>
              </a:rPr>
              <a:t>C'est-à-dire, d'un fichier lisible par le programmeur à un fichier utilisable par la JVM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>
                <a:ea typeface="+mn-lt"/>
                <a:cs typeface="+mn-lt"/>
              </a:rPr>
              <a:t>java : </a:t>
            </a:r>
            <a:r>
              <a:rPr lang="fr-FR" sz="3000" b="0">
                <a:ea typeface="+mn-lt"/>
                <a:cs typeface="+mn-lt"/>
              </a:rPr>
              <a:t>Interpréteur </a:t>
            </a:r>
            <a:r>
              <a:rPr lang="fr-FR" sz="3000" b="0" err="1">
                <a:ea typeface="+mn-lt"/>
                <a:cs typeface="+mn-lt"/>
              </a:rPr>
              <a:t>bytecode</a:t>
            </a:r>
            <a:endParaRPr lang="fr-FR" sz="3000" b="0">
              <a:ea typeface="+mn-lt"/>
              <a:cs typeface="+mn-lt"/>
            </a:endParaRP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Prend le ".class" et exécute le programme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 err="1">
                <a:ea typeface="+mn-lt"/>
                <a:cs typeface="+mn-lt"/>
              </a:rPr>
              <a:t>javadoc</a:t>
            </a:r>
            <a:r>
              <a:rPr lang="fr-FR" sz="3000">
                <a:ea typeface="+mn-lt"/>
                <a:cs typeface="+mn-lt"/>
              </a:rPr>
              <a:t> :</a:t>
            </a:r>
            <a:r>
              <a:rPr lang="fr-FR" sz="3000" b="0">
                <a:ea typeface="+mn-lt"/>
                <a:cs typeface="+mn-lt"/>
              </a:rPr>
              <a:t> Générateur documentation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>
                <a:ea typeface="+mn-lt"/>
                <a:cs typeface="+mn-lt"/>
              </a:rPr>
              <a:t>jar : </a:t>
            </a:r>
            <a:r>
              <a:rPr lang="fr-FR" sz="3000" b="0">
                <a:ea typeface="+mn-lt"/>
                <a:cs typeface="+mn-lt"/>
              </a:rPr>
              <a:t>Gestionnaire archives</a:t>
            </a:r>
          </a:p>
          <a:p>
            <a:pPr defTabSz="723900"/>
            <a:endParaRPr lang="fr-FR" sz="3000" b="0">
              <a:ea typeface="Calibri"/>
              <a:cs typeface="Calibri"/>
            </a:endParaRP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>
              <a:ea typeface="Calibri"/>
              <a:cs typeface="Calibri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054123D3-9465-8E7E-B1A3-423DE80C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44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D1A40EF2-A5B0-77BB-DE59-A8A2FF092C02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  <p:pic>
        <p:nvPicPr>
          <p:cNvPr id="2" name="Image 1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7D331234-2E1E-A98F-B3C4-F01520A0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62" y="378530"/>
            <a:ext cx="4912430" cy="20228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5FE21D-65DB-F25A-CB96-BAF68AFBBD38}"/>
              </a:ext>
            </a:extLst>
          </p:cNvPr>
          <p:cNvSpPr txBox="1"/>
          <p:nvPr/>
        </p:nvSpPr>
        <p:spPr>
          <a:xfrm>
            <a:off x="11034889" y="761999"/>
            <a:ext cx="14816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ea typeface="Calibri"/>
                <a:cs typeface="Calibri"/>
              </a:rPr>
              <a:t>! TP</a:t>
            </a:r>
            <a:endParaRPr lang="fr-FR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5843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D3D4BE19-FB3D-EA5F-47EA-AE9AE1AB5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30897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différences avec C++</a:t>
            </a:r>
            <a:endParaRPr lang="fr-FR" altLang="fr-FR"/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C698D8F-911C-334C-057F-425EA04C168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887539" y="1993900"/>
            <a:ext cx="4135437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structures ni d</a:t>
            </a:r>
            <a:r>
              <a:rPr lang="ja-JP" altLang="fr-FR" sz="2400"/>
              <a:t>’</a:t>
            </a:r>
            <a:r>
              <a:rPr lang="fr-FR" altLang="ja-JP" sz="2400"/>
              <a:t>unions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types énumérés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</a:t>
            </a:r>
            <a:r>
              <a:rPr lang="fr-FR" altLang="fr-FR" sz="2400" i="1"/>
              <a:t>typedef</a:t>
            </a:r>
            <a:endParaRPr lang="fr-FR" altLang="fr-FR" sz="24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préprocesseur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variables ni de fonctions en dehors des classes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fonctions à nombre variable d</a:t>
            </a:r>
            <a:r>
              <a:rPr lang="ja-JP" altLang="fr-FR" sz="2400"/>
              <a:t>’</a:t>
            </a:r>
            <a:r>
              <a:rPr lang="fr-FR" altLang="ja-JP" sz="2400"/>
              <a:t>arguments</a:t>
            </a:r>
            <a:endParaRPr lang="fr-FR" altLang="fr-FR" sz="2400"/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61A6B39F-6D28-4640-83B2-1B2E6D43E3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69025" y="1993900"/>
            <a:ext cx="413543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d'héritage multiple de classes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types paramétriques (</a:t>
            </a:r>
            <a:r>
              <a:rPr lang="fr-FR" altLang="fr-FR" sz="2400" i="1" err="1"/>
              <a:t>template</a:t>
            </a:r>
            <a:r>
              <a:rPr lang="fr-FR" altLang="fr-FR" sz="2400"/>
              <a:t>)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surcharge d</a:t>
            </a:r>
            <a:r>
              <a:rPr lang="ja-JP" altLang="fr-FR" sz="2400">
                <a:ea typeface="Yu Gothic"/>
              </a:rPr>
              <a:t>’</a:t>
            </a:r>
            <a:r>
              <a:rPr lang="fr-FR" altLang="ja-JP" sz="2400">
                <a:ea typeface="Yu Gothic"/>
              </a:rPr>
              <a:t>opérateurs (+, -, *, ==…)</a:t>
            </a:r>
            <a:endParaRPr lang="fr-FR" altLang="ja-JP" sz="2400">
              <a:ea typeface="Yu Gothic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passage par copie pour les objets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pointeurs, seulement des références</a:t>
            </a:r>
            <a:endParaRPr lang="fr-FR" altLang="fr-FR" sz="2400">
              <a:ea typeface="Calibri"/>
              <a:cs typeface="Calibri"/>
            </a:endParaRPr>
          </a:p>
        </p:txBody>
      </p:sp>
      <p:sp>
        <p:nvSpPr>
          <p:cNvPr id="65540" name="Espace réservé du numéro de diapositive 2">
            <a:extLst>
              <a:ext uri="{FF2B5EF4-FFF2-40B4-BE49-F238E27FC236}">
                <a16:creationId xmlns:a16="http://schemas.microsoft.com/office/drawing/2014/main" id="{4D353D6A-BA2E-E781-CED6-6D269327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B73D827-1445-499D-8CC7-1DA65F054FE7}" type="slidenum">
              <a:rPr lang="fr-FR" altLang="fr-FR" sz="1400" smtClean="0"/>
              <a:pPr/>
              <a:t>45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40147761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1532AE8A-569B-9B3D-C0FF-804E70D0A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52401"/>
            <a:ext cx="8188325" cy="1076325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outils</a:t>
            </a:r>
            <a:br>
              <a:rPr lang="fr-FR" altLang="fr-FR"/>
            </a:br>
            <a:endParaRPr lang="fr-FR" altLang="fr-FR" sz="2800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FE783EDF-35E7-D3AE-A4EF-1BADDE60CB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70022" y="1555969"/>
            <a:ext cx="9625614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javac</a:t>
            </a:r>
            <a:r>
              <a:rPr lang="fr-FR" altLang="fr-FR" sz="2200"/>
              <a:t> : compilateur de sources java</a:t>
            </a:r>
            <a:endParaRPr lang="fr-FR"/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/>
              <a:t>java</a:t>
            </a:r>
            <a:r>
              <a:rPr lang="fr-FR" altLang="fr-FR" sz="2200"/>
              <a:t> : interpréteur de </a:t>
            </a:r>
            <a:r>
              <a:rPr lang="fr-FR" altLang="fr-FR" sz="2200" i="1"/>
              <a:t>byte code</a:t>
            </a:r>
            <a:endParaRPr lang="fr-FR" altLang="fr-FR" sz="2200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javadoc</a:t>
            </a:r>
            <a:r>
              <a:rPr lang="fr-FR" altLang="fr-FR" sz="2200"/>
              <a:t> : générateur de documentation (HTML, MIF)</a:t>
            </a:r>
            <a:endParaRPr lang="fr-FR" alt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javap</a:t>
            </a:r>
            <a:r>
              <a:rPr lang="fr-FR" altLang="fr-FR" sz="2200"/>
              <a:t> : désassembleur de </a:t>
            </a:r>
            <a:r>
              <a:rPr lang="fr-FR" altLang="fr-FR" sz="2200" i="1"/>
              <a:t>byte code</a:t>
            </a:r>
            <a:endParaRPr lang="fr-FR" altLang="fr-FR" sz="2200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jar</a:t>
            </a:r>
            <a:r>
              <a:rPr lang="fr-FR" sz="2200" b="0">
                <a:ea typeface="+mn-lt"/>
                <a:cs typeface="+mn-lt"/>
              </a:rPr>
              <a:t> : Archiveur de fichiers Java</a:t>
            </a:r>
            <a:endParaRPr lang="fr-FR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>
                <a:ea typeface="+mn-lt"/>
                <a:cs typeface="+mn-lt"/>
              </a:rPr>
              <a:t>jshell</a:t>
            </a:r>
            <a:r>
              <a:rPr lang="fr-FR" sz="2200" b="0">
                <a:ea typeface="+mn-lt"/>
                <a:cs typeface="+mn-lt"/>
              </a:rPr>
              <a:t> : REPL </a:t>
            </a:r>
            <a:r>
              <a:rPr lang="fr-FR" sz="2200">
                <a:ea typeface="+mn-lt"/>
                <a:cs typeface="+mn-lt"/>
              </a:rPr>
              <a:t>Read-Eval-</a:t>
            </a:r>
            <a:r>
              <a:rPr lang="fr-FR" sz="2200" err="1">
                <a:ea typeface="+mn-lt"/>
                <a:cs typeface="+mn-lt"/>
              </a:rPr>
              <a:t>Print</a:t>
            </a:r>
            <a:r>
              <a:rPr lang="fr-FR" sz="2200">
                <a:ea typeface="+mn-lt"/>
                <a:cs typeface="+mn-lt"/>
              </a:rPr>
              <a:t> Loop</a:t>
            </a:r>
            <a:r>
              <a:rPr lang="fr-FR" sz="2200" b="0">
                <a:ea typeface="+mn-lt"/>
                <a:cs typeface="+mn-lt"/>
              </a:rPr>
              <a:t> (Boucle Lecture-Évaluation-Affichage) </a:t>
            </a:r>
            <a:endParaRPr lang="fr-FR" sz="2200" b="0">
              <a:ea typeface="Calibri"/>
              <a:cs typeface="Calibri"/>
            </a:endParaRPr>
          </a:p>
        </p:txBody>
      </p:sp>
      <p:sp>
        <p:nvSpPr>
          <p:cNvPr id="71683" name="Espace réservé du numéro de diapositive 1">
            <a:extLst>
              <a:ext uri="{FF2B5EF4-FFF2-40B4-BE49-F238E27FC236}">
                <a16:creationId xmlns:a16="http://schemas.microsoft.com/office/drawing/2014/main" id="{D68C2BEF-59E7-5E91-4AE1-C6D78769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44B18B-85A8-41DA-A825-C93984428A88}" type="slidenum">
              <a:rPr lang="fr-FR" altLang="fr-FR" sz="1400" smtClean="0"/>
              <a:pPr/>
              <a:t>46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301563768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277C-A468-ED02-0120-8D2CF989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0B6172C6-25DF-8D6D-3A89-1915FA3C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52401"/>
            <a:ext cx="8188325" cy="1076325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outils</a:t>
            </a:r>
            <a:br>
              <a:rPr lang="fr-FR" altLang="fr-FR"/>
            </a:br>
            <a:endParaRPr lang="fr-FR" altLang="fr-FR" sz="2800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CE8E6108-3737-794A-825B-7D52ECE43D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70022" y="1555969"/>
            <a:ext cx="9625614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>
                <a:ea typeface="+mn-lt"/>
                <a:cs typeface="+mn-lt"/>
              </a:rPr>
              <a:t>jshell</a:t>
            </a:r>
            <a:r>
              <a:rPr lang="fr-FR" sz="2200" b="0">
                <a:ea typeface="+mn-lt"/>
                <a:cs typeface="+mn-lt"/>
              </a:rPr>
              <a:t> : REPL </a:t>
            </a:r>
            <a:r>
              <a:rPr lang="fr-FR" sz="2200">
                <a:ea typeface="+mn-lt"/>
                <a:cs typeface="+mn-lt"/>
              </a:rPr>
              <a:t>Read-Eval-</a:t>
            </a:r>
            <a:r>
              <a:rPr lang="fr-FR" sz="2200" err="1">
                <a:ea typeface="+mn-lt"/>
                <a:cs typeface="+mn-lt"/>
              </a:rPr>
              <a:t>Print</a:t>
            </a:r>
            <a:r>
              <a:rPr lang="fr-FR" sz="2200">
                <a:ea typeface="+mn-lt"/>
                <a:cs typeface="+mn-lt"/>
              </a:rPr>
              <a:t> Loop</a:t>
            </a:r>
            <a:r>
              <a:rPr lang="fr-FR" sz="2200" b="0">
                <a:ea typeface="+mn-lt"/>
                <a:cs typeface="+mn-lt"/>
              </a:rPr>
              <a:t> (Boucle Lecture-Évaluation-Affichage) </a:t>
            </a:r>
            <a:endParaRPr lang="fr-FR" sz="2200" b="0">
              <a:ea typeface="Calibri"/>
              <a:cs typeface="Calibri"/>
            </a:endParaRPr>
          </a:p>
        </p:txBody>
      </p:sp>
      <p:sp>
        <p:nvSpPr>
          <p:cNvPr id="71683" name="Espace réservé du numéro de diapositive 1">
            <a:extLst>
              <a:ext uri="{FF2B5EF4-FFF2-40B4-BE49-F238E27FC236}">
                <a16:creationId xmlns:a16="http://schemas.microsoft.com/office/drawing/2014/main" id="{7D20688B-DA1E-D1BD-B29B-D9086202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44B18B-85A8-41DA-A825-C93984428A88}" type="slidenum">
              <a:rPr lang="fr-FR" altLang="fr-FR" sz="1400" smtClean="0"/>
              <a:pPr/>
              <a:t>47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AD0F9D8-6F78-053C-39B8-C81D6A65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" b="-476"/>
          <a:stretch>
            <a:fillRect/>
          </a:stretch>
        </p:blipFill>
        <p:spPr>
          <a:xfrm>
            <a:off x="3619500" y="1881188"/>
            <a:ext cx="4953000" cy="46537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594719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4960482-A6DA-8C9F-571C-89EB67D7A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C50614D4-2CA8-FB53-6933-DF8FFB85E4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9502" y="1470736"/>
            <a:ext cx="1052469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defTabSz="723900">
              <a:buClr>
                <a:srgbClr val="FF66CC"/>
              </a:buClr>
              <a:buSzPct val="75000"/>
            </a:pPr>
            <a:r>
              <a:rPr lang="fr-FR">
                <a:ea typeface="+mn-lt"/>
                <a:cs typeface="+mn-lt"/>
              </a:rPr>
              <a:t>Incontournables pour tout développeur Java :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/>
              <a:t>Java.lang</a:t>
            </a:r>
            <a:r>
              <a:rPr lang="fr-FR" sz="2200"/>
              <a:t> (même pour des fonctions très basiques comme des racines carrées, ou du simple affichage )</a:t>
            </a: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 </a:t>
            </a:r>
            <a:r>
              <a:rPr lang="fr-FR" sz="2200" err="1"/>
              <a:t>java.util</a:t>
            </a:r>
            <a:r>
              <a:rPr lang="fr-FR" sz="2200"/>
              <a:t> (collections)</a:t>
            </a: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/>
              <a:t>java.time</a:t>
            </a:r>
            <a:r>
              <a:rPr lang="fr-FR" sz="2200"/>
              <a:t> (dates)</a:t>
            </a: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 </a:t>
            </a:r>
            <a:r>
              <a:rPr lang="fr-FR" sz="2200" err="1"/>
              <a:t>java.util.stream</a:t>
            </a:r>
            <a:r>
              <a:rPr lang="fr-FR" sz="2200"/>
              <a:t> (programmation fonctionnelle)</a:t>
            </a: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1C4C88A6-C743-47A0-4792-8280E412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48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53204093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186A1-DE57-9B51-93D7-CEFE27C3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46BAB55-59F1-7B28-9096-15108F760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0CA4EA2A-FBE1-4599-E9B1-070982BF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49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0379785-9B70-8994-11BF-4F8BE154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51" y="1933575"/>
            <a:ext cx="4000500" cy="2990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BC8D66D-5B94-35D6-EB5B-A2AA6CF42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999" y="1666875"/>
            <a:ext cx="6076950" cy="35242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570D4E-7403-7112-F80E-41EC6C50F191}"/>
              </a:ext>
            </a:extLst>
          </p:cNvPr>
          <p:cNvSpPr txBox="1"/>
          <p:nvPr/>
        </p:nvSpPr>
        <p:spPr>
          <a:xfrm>
            <a:off x="772026" y="5364079"/>
            <a:ext cx="1006241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Un Stream n'est pas une collection réelle, c'est un "tuyau" de traitement. Pour récupérer les résultats dans une structure de données utilisable, il faut "collecter" les éléments.</a:t>
            </a:r>
          </a:p>
          <a:p>
            <a:r>
              <a:rPr lang="fr-FR">
                <a:ea typeface="Calibri" panose="020F0502020204030204"/>
                <a:cs typeface="Calibri" panose="020F0502020204030204"/>
              </a:rPr>
              <a:t>C'est le rôle de </a:t>
            </a:r>
            <a:r>
              <a:rPr lang="fr-FR" err="1">
                <a:ea typeface="+mn-lt"/>
                <a:cs typeface="+mn-lt"/>
              </a:rPr>
              <a:t>collect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Collectors.toList</a:t>
            </a:r>
            <a:r>
              <a:rPr lang="fr-FR">
                <a:ea typeface="+mn-lt"/>
                <a:cs typeface="+mn-lt"/>
              </a:rPr>
              <a:t>())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59417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912E7-D572-77AD-70F2-F0239AE9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CD18E-CFF0-C3F9-CA61-D3A015BA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modèle, pour quoi faire?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94DC6-D039-E910-5691-B52FFB65D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/>
              <a:t>On peut concevoir sans modéliser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A quelques conditions: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  On ne travaille pas en équipe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  On travaille sur un projet sur lequel on ne reviendra pas pour de la maintenance ou des évolutions</a:t>
            </a:r>
            <a:endParaRPr lang="fr-FR"/>
          </a:p>
          <a:p>
            <a:pPr lvl="1"/>
            <a:r>
              <a:rPr lang="fr-FR">
                <a:ea typeface="Calibri Light"/>
                <a:cs typeface="Calibri Light"/>
              </a:rPr>
              <a:t>  Le projet ne demande pas de documentation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  Les exigences se forment au cours du projet, sans répondre à un cahier des charges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Globalement, si on fait un développement rapide pour des tests ou un prototype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83659E-E169-6289-4B3F-235A33CB2CB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fr-FR">
                <a:ea typeface="Calibri"/>
                <a:cs typeface="Calibri"/>
              </a:rPr>
              <a:t>Un modèle est nécessaire</a:t>
            </a:r>
            <a:endParaRPr lang="fr-FR"/>
          </a:p>
          <a:p>
            <a:pPr lvl="1"/>
            <a:r>
              <a:rPr lang="fr-FR"/>
              <a:t>… 95% du temps, en fait dans tous les autres cas.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le projet implique une équipe, il implique une vision commune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le projet doit satisfaire un cahier des charges, il faut savoir à l'avance comment remplir les exigences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des évolutions peuvent advenir, il faut savoir où intervenir dans l'architecture pour les y intégrer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des pannes apparaissent, il faut savoir où chercher</a:t>
            </a:r>
          </a:p>
          <a:p>
            <a:pPr lvl="1"/>
            <a:endParaRPr 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09BA78-B899-1CD2-8838-5CE360CC12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2801B-D075-3292-D8C0-470A76B937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BB0DDE6-6C0D-06FC-9516-29F4745D7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5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C708F-D153-8B12-6667-7223B74F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8464A914-7EBC-879A-EF00-7C8FF229E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10C2D18D-1B1F-4DE0-C3C3-60917B5C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50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F49D5B-C669-682A-57B5-985B2AAF73C1}"/>
              </a:ext>
            </a:extLst>
          </p:cNvPr>
          <p:cNvSpPr txBox="1"/>
          <p:nvPr/>
        </p:nvSpPr>
        <p:spPr>
          <a:xfrm>
            <a:off x="649110" y="4642556"/>
            <a:ext cx="109146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Un </a:t>
            </a:r>
            <a:r>
              <a:rPr lang="fr-FR" err="1">
                <a:ea typeface="+mn-lt"/>
                <a:cs typeface="+mn-lt"/>
              </a:rPr>
              <a:t>stream</a:t>
            </a:r>
            <a:r>
              <a:rPr lang="fr-FR">
                <a:ea typeface="+mn-lt"/>
                <a:cs typeface="+mn-lt"/>
              </a:rPr>
              <a:t> prend des fonctions en paramètres et les enchaîne (les compose) pour aboutir à des transformations complexes.</a:t>
            </a:r>
            <a:endParaRPr lang="fr-FR"/>
          </a:p>
        </p:txBody>
      </p:sp>
      <p:pic>
        <p:nvPicPr>
          <p:cNvPr id="2" name="Image 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41E1D9AE-EFDB-BDC6-DA37-9B5951D1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3" y="1716255"/>
            <a:ext cx="8373533" cy="2529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60122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108EF-83F9-FDD8-EBC4-86142470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C96153D-4E8A-69A3-F32C-3CBCC06F8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6B41FE17-2AC4-9371-7685-81F4DC99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51</a:t>
            </a:fld>
            <a:endParaRPr lang="fr-FR" altLang="fr-FR" sz="1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636B9-D7D0-87FF-F15B-E9A70195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25120" indent="-325120">
              <a:buFont typeface="Monotype Sorts,Sans-Serif"/>
              <a:buChar char="o"/>
            </a:pPr>
            <a:r>
              <a:rPr lang="fr-FR" sz="2200" err="1">
                <a:ea typeface="Calibri"/>
                <a:cs typeface="Calibri"/>
              </a:rPr>
              <a:t>java.util.concurrent</a:t>
            </a:r>
            <a:r>
              <a:rPr lang="fr-FR" sz="2200">
                <a:ea typeface="Calibri"/>
                <a:cs typeface="Calibri"/>
              </a:rPr>
              <a:t> (multithreading)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 err="1">
                <a:ea typeface="Calibri"/>
                <a:cs typeface="Calibri"/>
              </a:rPr>
              <a:t>java.nio.file</a:t>
            </a:r>
            <a:r>
              <a:rPr lang="fr-FR" sz="2200">
                <a:ea typeface="Calibri"/>
                <a:cs typeface="Calibri"/>
              </a:rPr>
              <a:t> (fichiers), java.net (réseau)</a:t>
            </a:r>
            <a:endParaRPr lang="fr-FR"/>
          </a:p>
          <a:p>
            <a:pPr marL="325120" indent="-325120">
              <a:buFont typeface="Monotype Sorts,Sans-Serif"/>
              <a:buChar char="o"/>
            </a:pPr>
            <a:endParaRPr lang="fr-FR" sz="2200">
              <a:ea typeface="Calibri"/>
              <a:cs typeface="Calibri"/>
            </a:endParaRPr>
          </a:p>
          <a:p>
            <a:r>
              <a:rPr lang="fr-FR" sz="2200">
                <a:ea typeface="Calibri"/>
                <a:cs typeface="Calibri"/>
              </a:rPr>
              <a:t>Selon le domaine :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Applications desktop : </a:t>
            </a:r>
            <a:r>
              <a:rPr lang="fr-FR" sz="2200" err="1">
                <a:ea typeface="Calibri"/>
                <a:cs typeface="Calibri"/>
              </a:rPr>
              <a:t>javax.swing</a:t>
            </a:r>
            <a:r>
              <a:rPr lang="fr-FR" sz="2200">
                <a:ea typeface="Calibri"/>
                <a:cs typeface="Calibri"/>
              </a:rPr>
              <a:t> ou </a:t>
            </a:r>
            <a:r>
              <a:rPr lang="fr-FR" sz="2200" err="1">
                <a:ea typeface="Calibri"/>
                <a:cs typeface="Calibri"/>
              </a:rPr>
              <a:t>javafx</a:t>
            </a:r>
            <a:endParaRPr lang="fr-FR" sz="2200" b="0" err="1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Web/Enterprise : </a:t>
            </a:r>
            <a:r>
              <a:rPr lang="fr-FR" sz="2200" err="1">
                <a:ea typeface="Calibri"/>
                <a:cs typeface="Calibri"/>
              </a:rPr>
              <a:t>spring</a:t>
            </a:r>
            <a:r>
              <a:rPr lang="fr-FR" sz="2200">
                <a:ea typeface="Calibri"/>
                <a:cs typeface="Calibri"/>
              </a:rPr>
              <a:t>., </a:t>
            </a:r>
            <a:r>
              <a:rPr lang="fr-FR" sz="2200" err="1">
                <a:ea typeface="Calibri"/>
                <a:cs typeface="Calibri"/>
              </a:rPr>
              <a:t>javax.servlet</a:t>
            </a:r>
            <a:r>
              <a:rPr lang="fr-FR" sz="2200">
                <a:ea typeface="Calibri"/>
                <a:cs typeface="Calibri"/>
              </a:rPr>
              <a:t>.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Base de données : </a:t>
            </a:r>
            <a:r>
              <a:rPr lang="fr-FR" sz="2200" err="1">
                <a:ea typeface="Calibri"/>
                <a:cs typeface="Calibri"/>
              </a:rPr>
              <a:t>java.sql</a:t>
            </a:r>
            <a:endParaRPr lang="fr-FR" sz="2200" b="0" err="1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Tests : </a:t>
            </a:r>
            <a:r>
              <a:rPr lang="fr-FR" sz="2200" err="1">
                <a:ea typeface="Calibri"/>
                <a:cs typeface="Calibri"/>
              </a:rPr>
              <a:t>org.junit</a:t>
            </a:r>
            <a:r>
              <a:rPr lang="fr-FR" sz="2200">
                <a:ea typeface="Calibri"/>
                <a:cs typeface="Calibri"/>
              </a:rPr>
              <a:t>., </a:t>
            </a:r>
            <a:r>
              <a:rPr lang="fr-FR" sz="2200" err="1">
                <a:ea typeface="Calibri"/>
                <a:cs typeface="Calibri"/>
              </a:rPr>
              <a:t>org.mockito</a:t>
            </a:r>
            <a:r>
              <a:rPr lang="fr-FR" sz="2200">
                <a:ea typeface="Calibri"/>
                <a:cs typeface="Calibri"/>
              </a:rPr>
              <a:t>.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1561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CA5D3CF1-6547-F4E0-8305-7FDC20EB906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6472237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Structure du langage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B17A20F8-4C83-0F33-0B37-5C8E9A52B1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52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41B0D8B-9641-0D69-C77F-7FC84B45F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C3EED3A8-27B2-9462-23BF-487497520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1" y="457200"/>
            <a:ext cx="7966075" cy="611188"/>
          </a:xfrm>
          <a:solidFill>
            <a:schemeClr val="bg1"/>
          </a:solidFill>
        </p:spPr>
        <p:txBody>
          <a:bodyPr lIns="90488" tIns="44450" rIns="90488" bIns="44450" anchor="ctr"/>
          <a:lstStyle/>
          <a:p>
            <a:pPr>
              <a:lnSpc>
                <a:spcPct val="90000"/>
              </a:lnSpc>
            </a:pPr>
            <a:r>
              <a:rPr lang="fr-FR" altLang="fr-FR"/>
              <a:t>Java : introduction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131D954E-1101-F287-09CF-AF8C4F1A5F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76400" y="1773239"/>
            <a:ext cx="8610600" cy="453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/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/>
              <a:t>Types primitifs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Exemple de programme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Variables de type primitif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Types structurés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Opérateurs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Instructions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81923" name="Espace réservé du numéro de diapositive 1">
            <a:extLst>
              <a:ext uri="{FF2B5EF4-FFF2-40B4-BE49-F238E27FC236}">
                <a16:creationId xmlns:a16="http://schemas.microsoft.com/office/drawing/2014/main" id="{5F90BF31-15E9-BA3D-F3BD-0B13D7E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BDE3835-FE29-4A99-88B1-BEFC977F36E2}" type="slidenum">
              <a:rPr lang="fr-FR" altLang="fr-FR" sz="1400" smtClean="0"/>
              <a:pPr/>
              <a:t>53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8075-DE5B-A0CC-B458-1C02B1FE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4">
            <a:extLst>
              <a:ext uri="{FF2B5EF4-FFF2-40B4-BE49-F238E27FC236}">
                <a16:creationId xmlns:a16="http://schemas.microsoft.com/office/drawing/2014/main" id="{9885FB35-A1BD-E4AF-84A1-B84E6C98E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E024A0C0-2BAD-652E-544A-E6F728CA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54</a:t>
            </a:fld>
            <a:endParaRPr lang="fr-FR" altLang="fr-FR" sz="1400"/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78B7DDEB-ED5A-B339-23A9-92F3E2F8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47" y="1553287"/>
            <a:ext cx="5526570" cy="32809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0DCF0E-CC08-3495-2E3B-F0D3032942AD}"/>
              </a:ext>
            </a:extLst>
          </p:cNvPr>
          <p:cNvSpPr txBox="1"/>
          <p:nvPr/>
        </p:nvSpPr>
        <p:spPr>
          <a:xfrm>
            <a:off x="6541324" y="2018805"/>
            <a:ext cx="553390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// Déclarations multiples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[] nombres = new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[10];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[][] matrice = new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[5][5];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String[] mots = {"Java", "Python", "JavaScript"};</a:t>
            </a:r>
            <a:endParaRPr lang="fr-FR"/>
          </a:p>
          <a:p>
            <a:endParaRPr lang="fr-FR"/>
          </a:p>
          <a:p>
            <a:r>
              <a:rPr lang="fr-FR">
                <a:ea typeface="+mn-lt"/>
                <a:cs typeface="+mn-lt"/>
              </a:rPr>
              <a:t>// Parcours de tableaux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Arrays.stream</a:t>
            </a:r>
            <a:r>
              <a:rPr lang="fr-FR">
                <a:ea typeface="+mn-lt"/>
                <a:cs typeface="+mn-lt"/>
              </a:rPr>
              <a:t>(nombres)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.</a:t>
            </a:r>
            <a:r>
              <a:rPr lang="fr-FR" err="1">
                <a:ea typeface="+mn-lt"/>
                <a:cs typeface="+mn-lt"/>
              </a:rPr>
              <a:t>filter</a:t>
            </a:r>
            <a:r>
              <a:rPr lang="fr-FR">
                <a:ea typeface="+mn-lt"/>
                <a:cs typeface="+mn-lt"/>
              </a:rPr>
              <a:t>(n -&gt; n &gt; 0)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.</a:t>
            </a:r>
            <a:r>
              <a:rPr lang="fr-FR" err="1">
                <a:ea typeface="+mn-lt"/>
                <a:cs typeface="+mn-lt"/>
              </a:rPr>
              <a:t>forEach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System.out</a:t>
            </a:r>
            <a:r>
              <a:rPr lang="fr-FR">
                <a:ea typeface="+mn-lt"/>
                <a:cs typeface="+mn-lt"/>
              </a:rPr>
              <a:t>::</a:t>
            </a:r>
            <a:r>
              <a:rPr lang="fr-FR" err="1">
                <a:ea typeface="+mn-lt"/>
                <a:cs typeface="+mn-lt"/>
              </a:rPr>
              <a:t>println</a:t>
            </a:r>
            <a:r>
              <a:rPr lang="fr-FR">
                <a:ea typeface="+mn-lt"/>
                <a:cs typeface="+mn-lt"/>
              </a:rPr>
              <a:t>);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0530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027">
            <a:extLst>
              <a:ext uri="{FF2B5EF4-FFF2-40B4-BE49-F238E27FC236}">
                <a16:creationId xmlns:a16="http://schemas.microsoft.com/office/drawing/2014/main" id="{D15B6E38-FA3D-E148-3E5E-F49FCA8E35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1" y="1752600"/>
            <a:ext cx="728662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Deux types : primitif ou Object </a:t>
            </a:r>
            <a:r>
              <a:rPr lang="fr-FR" altLang="fr-FR" sz="2400" b="1"/>
              <a:t>(et ses dérivés)</a:t>
            </a:r>
            <a:endParaRPr lang="fr-FR"/>
          </a:p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primitif :</a:t>
            </a:r>
            <a:endParaRPr lang="fr-FR" altLang="fr-FR" sz="240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x = 1;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y = 2; 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z = x;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Object</a:t>
            </a:r>
            <a:endParaRPr lang="fr-FR" altLang="fr-FR" sz="240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Object o = new Object();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Object o1 = new Object();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2000"/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o1 = o</a:t>
            </a:r>
            <a:r>
              <a:rPr lang="fr-FR" altLang="fr-FR"/>
              <a:t>;</a:t>
            </a:r>
            <a:endParaRPr lang="fr-FR" alt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5298" name="Rectangle 1028">
            <a:extLst>
              <a:ext uri="{FF2B5EF4-FFF2-40B4-BE49-F238E27FC236}">
                <a16:creationId xmlns:a16="http://schemas.microsoft.com/office/drawing/2014/main" id="{6947B09D-FDA9-5FC3-1E69-085F6D763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286000"/>
            <a:ext cx="1676400" cy="15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 sz="2400"/>
          </a:p>
          <a:p>
            <a:pPr algn="ctr"/>
            <a:r>
              <a:rPr lang="fr-FR" altLang="fr-FR" sz="2400"/>
              <a:t>1</a:t>
            </a:r>
          </a:p>
          <a:p>
            <a:pPr algn="ctr"/>
            <a:r>
              <a:rPr lang="fr-FR" altLang="fr-FR" sz="2400"/>
              <a:t>2</a:t>
            </a:r>
          </a:p>
          <a:p>
            <a:pPr algn="ctr"/>
            <a:r>
              <a:rPr lang="fr-FR" altLang="fr-FR" sz="2400"/>
              <a:t>1</a:t>
            </a:r>
          </a:p>
        </p:txBody>
      </p:sp>
      <p:sp>
        <p:nvSpPr>
          <p:cNvPr id="55299" name="Line 1029">
            <a:extLst>
              <a:ext uri="{FF2B5EF4-FFF2-40B4-BE49-F238E27FC236}">
                <a16:creationId xmlns:a16="http://schemas.microsoft.com/office/drawing/2014/main" id="{88A63804-96C6-29A5-C498-BE42134E1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429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0" name="Line 1030">
            <a:extLst>
              <a:ext uri="{FF2B5EF4-FFF2-40B4-BE49-F238E27FC236}">
                <a16:creationId xmlns:a16="http://schemas.microsoft.com/office/drawing/2014/main" id="{039A730A-5BFC-8B73-66D0-0C80235CD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048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1" name="Line 1031">
            <a:extLst>
              <a:ext uri="{FF2B5EF4-FFF2-40B4-BE49-F238E27FC236}">
                <a16:creationId xmlns:a16="http://schemas.microsoft.com/office/drawing/2014/main" id="{F52134A2-3D57-C9E8-39F1-E1DA64D08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2667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2" name="Rectangle 1032">
            <a:extLst>
              <a:ext uri="{FF2B5EF4-FFF2-40B4-BE49-F238E27FC236}">
                <a16:creationId xmlns:a16="http://schemas.microsoft.com/office/drawing/2014/main" id="{E51F0BEE-F2F3-3E5E-FE81-7F286C223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539" y="2573339"/>
            <a:ext cx="33337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/>
              <a:t>z</a:t>
            </a:r>
          </a:p>
          <a:p>
            <a:r>
              <a:rPr lang="fr-FR" altLang="fr-FR" sz="2400"/>
              <a:t>y</a:t>
            </a:r>
          </a:p>
          <a:p>
            <a:r>
              <a:rPr lang="fr-FR" altLang="fr-FR" sz="2400"/>
              <a:t>x</a:t>
            </a:r>
          </a:p>
        </p:txBody>
      </p:sp>
      <p:sp>
        <p:nvSpPr>
          <p:cNvPr id="55303" name="Rectangle 1033">
            <a:extLst>
              <a:ext uri="{FF2B5EF4-FFF2-40B4-BE49-F238E27FC236}">
                <a16:creationId xmlns:a16="http://schemas.microsoft.com/office/drawing/2014/main" id="{C1B50602-C630-5B58-C1C6-17B3F6427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114800"/>
            <a:ext cx="1676400" cy="190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 sz="2400"/>
          </a:p>
          <a:p>
            <a:pPr algn="ctr" eaLnBrk="1"/>
            <a:endParaRPr lang="fr-FR" altLang="fr-FR" sz="2400"/>
          </a:p>
        </p:txBody>
      </p:sp>
      <p:sp>
        <p:nvSpPr>
          <p:cNvPr id="55304" name="Line 1034">
            <a:extLst>
              <a:ext uri="{FF2B5EF4-FFF2-40B4-BE49-F238E27FC236}">
                <a16:creationId xmlns:a16="http://schemas.microsoft.com/office/drawing/2014/main" id="{FEF56BE8-698D-0EBE-8A16-9919DFC73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5638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5" name="Line 1035">
            <a:extLst>
              <a:ext uri="{FF2B5EF4-FFF2-40B4-BE49-F238E27FC236}">
                <a16:creationId xmlns:a16="http://schemas.microsoft.com/office/drawing/2014/main" id="{24B893A5-D841-C22F-CAB2-78BA50AE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5257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6" name="Line 1036">
            <a:extLst>
              <a:ext uri="{FF2B5EF4-FFF2-40B4-BE49-F238E27FC236}">
                <a16:creationId xmlns:a16="http://schemas.microsoft.com/office/drawing/2014/main" id="{DFD66548-F803-EC79-5432-34B6E9063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4876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pSp>
        <p:nvGrpSpPr>
          <p:cNvPr id="3" name="Grouper 2">
            <a:extLst>
              <a:ext uri="{FF2B5EF4-FFF2-40B4-BE49-F238E27FC236}">
                <a16:creationId xmlns:a16="http://schemas.microsoft.com/office/drawing/2014/main" id="{221D5073-8BC3-01D9-0F47-6470C2C01F9E}"/>
              </a:ext>
            </a:extLst>
          </p:cNvPr>
          <p:cNvGrpSpPr>
            <a:grpSpLocks/>
          </p:cNvGrpSpPr>
          <p:nvPr/>
        </p:nvGrpSpPr>
        <p:grpSpPr bwMode="auto">
          <a:xfrm>
            <a:off x="6527800" y="5589588"/>
            <a:ext cx="4368800" cy="887412"/>
            <a:chOff x="5385048" y="5589240"/>
            <a:chExt cx="4368552" cy="887760"/>
          </a:xfrm>
        </p:grpSpPr>
        <p:sp>
          <p:nvSpPr>
            <p:cNvPr id="55315" name="Rectangle 1037">
              <a:extLst>
                <a:ext uri="{FF2B5EF4-FFF2-40B4-BE49-F238E27FC236}">
                  <a16:creationId xmlns:a16="http://schemas.microsoft.com/office/drawing/2014/main" id="{8493F17E-3142-5DF8-94E7-5A6922D4D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48" y="5589240"/>
              <a:ext cx="336632" cy="4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/>
                <a:t>o</a:t>
              </a:r>
            </a:p>
          </p:txBody>
        </p:sp>
        <p:sp>
          <p:nvSpPr>
            <p:cNvPr id="55316" name="Line 1038">
              <a:extLst>
                <a:ext uri="{FF2B5EF4-FFF2-40B4-BE49-F238E27FC236}">
                  <a16:creationId xmlns:a16="http://schemas.microsoft.com/office/drawing/2014/main" id="{D4666787-D4DB-A9FF-DE98-62B0DF1FC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2750" y="5791200"/>
              <a:ext cx="172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5317" name="Rectangle 1039">
              <a:extLst>
                <a:ext uri="{FF2B5EF4-FFF2-40B4-BE49-F238E27FC236}">
                  <a16:creationId xmlns:a16="http://schemas.microsoft.com/office/drawing/2014/main" id="{35CD00A8-58C9-E109-31A1-982310FD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0" y="5638800"/>
              <a:ext cx="1219200" cy="838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800"/>
                <a:t>Données</a:t>
              </a:r>
              <a:r>
                <a:rPr lang="fr-FR" altLang="fr-FR" sz="2400"/>
                <a:t> </a:t>
              </a:r>
            </a:p>
            <a:p>
              <a:pPr algn="ctr"/>
              <a:r>
                <a:rPr lang="fr-FR" altLang="fr-FR" sz="1600"/>
                <a:t>pour</a:t>
              </a:r>
              <a:r>
                <a:rPr lang="fr-FR" altLang="fr-FR" sz="2400"/>
                <a:t> o</a:t>
              </a:r>
            </a:p>
          </p:txBody>
        </p:sp>
      </p:grpSp>
      <p:sp>
        <p:nvSpPr>
          <p:cNvPr id="55310" name="Rectangle 1040">
            <a:extLst>
              <a:ext uri="{FF2B5EF4-FFF2-40B4-BE49-F238E27FC236}">
                <a16:creationId xmlns:a16="http://schemas.microsoft.com/office/drawing/2014/main" id="{BF80EE9F-7E9F-2122-6EE4-C15360E4F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4191000"/>
            <a:ext cx="121920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/>
              <a:t>Données</a:t>
            </a:r>
            <a:r>
              <a:rPr lang="fr-FR" altLang="fr-FR" sz="2400"/>
              <a:t> </a:t>
            </a:r>
          </a:p>
          <a:p>
            <a:pPr algn="ctr"/>
            <a:r>
              <a:rPr lang="fr-FR" altLang="fr-FR" sz="1600"/>
              <a:t>pour</a:t>
            </a:r>
            <a:r>
              <a:rPr lang="fr-FR" altLang="fr-FR" sz="2400"/>
              <a:t> o1</a:t>
            </a:r>
          </a:p>
        </p:txBody>
      </p:sp>
      <p:sp>
        <p:nvSpPr>
          <p:cNvPr id="55311" name="Line 1041">
            <a:extLst>
              <a:ext uri="{FF2B5EF4-FFF2-40B4-BE49-F238E27FC236}">
                <a16:creationId xmlns:a16="http://schemas.microsoft.com/office/drawing/2014/main" id="{5C034692-7A84-C63A-7E89-2119D511C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5750" y="5410200"/>
            <a:ext cx="1212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12" name="Line 1042">
            <a:extLst>
              <a:ext uri="{FF2B5EF4-FFF2-40B4-BE49-F238E27FC236}">
                <a16:creationId xmlns:a16="http://schemas.microsoft.com/office/drawing/2014/main" id="{2E4A1896-6A08-0D50-F4C1-EF7F3AC46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5445126"/>
            <a:ext cx="455612" cy="227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" name="Rectangle 1044">
            <a:extLst>
              <a:ext uri="{FF2B5EF4-FFF2-40B4-BE49-F238E27FC236}">
                <a16:creationId xmlns:a16="http://schemas.microsoft.com/office/drawing/2014/main" id="{845701CA-81D5-3D82-2218-4ADDA3D09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/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34492025-D21C-50DC-591A-12749AA1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55</a:t>
            </a:fld>
            <a:endParaRPr lang="fr-FR" altLang="fr-FR" sz="1400"/>
          </a:p>
        </p:txBody>
      </p:sp>
      <p:sp>
        <p:nvSpPr>
          <p:cNvPr id="20" name="Line 1042">
            <a:extLst>
              <a:ext uri="{FF2B5EF4-FFF2-40B4-BE49-F238E27FC236}">
                <a16:creationId xmlns:a16="http://schemas.microsoft.com/office/drawing/2014/main" id="{8CFC6BCD-884C-AC4C-0182-FAFB6A818A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20188" y="4221164"/>
            <a:ext cx="576262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Rectangle 1037">
            <a:extLst>
              <a:ext uri="{FF2B5EF4-FFF2-40B4-BE49-F238E27FC236}">
                <a16:creationId xmlns:a16="http://schemas.microsoft.com/office/drawing/2014/main" id="{5583E4B1-B443-D2AF-65F2-09545C23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9" y="5157789"/>
            <a:ext cx="4905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/>
              <a:t>o1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94B404-B4AA-6513-E64C-F812C41BA548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26">
            <a:extLst>
              <a:ext uri="{FF2B5EF4-FFF2-40B4-BE49-F238E27FC236}">
                <a16:creationId xmlns:a16="http://schemas.microsoft.com/office/drawing/2014/main" id="{E01CF318-94A6-B05D-1E1B-751FEB8C0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27014"/>
            <a:ext cx="8037512" cy="611187"/>
          </a:xfrm>
          <a:solidFill>
            <a:schemeClr val="bg1"/>
          </a:solidFill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Exemple</a:t>
            </a:r>
          </a:p>
        </p:txBody>
      </p:sp>
      <p:sp>
        <p:nvSpPr>
          <p:cNvPr id="83970" name="Rectangle 1027">
            <a:extLst>
              <a:ext uri="{FF2B5EF4-FFF2-40B4-BE49-F238E27FC236}">
                <a16:creationId xmlns:a16="http://schemas.microsoft.com/office/drawing/2014/main" id="{077166E5-A6FE-6C47-5DB8-6F560D9EE6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47800" y="1524000"/>
            <a:ext cx="5867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public class Application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{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public static void main( String args[])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{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int i = 5;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i = i * 2;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System.out.print(" i est égal à  ");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System.out.println( i);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	}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}</a:t>
            </a:r>
          </a:p>
        </p:txBody>
      </p:sp>
      <p:sp>
        <p:nvSpPr>
          <p:cNvPr id="83971" name="Line 1028">
            <a:extLst>
              <a:ext uri="{FF2B5EF4-FFF2-40B4-BE49-F238E27FC236}">
                <a16:creationId xmlns:a16="http://schemas.microsoft.com/office/drawing/2014/main" id="{140C98D9-4B33-4D4F-DEDA-F12847141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752600"/>
            <a:ext cx="228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2" name="Rectangle 1029">
            <a:extLst>
              <a:ext uri="{FF2B5EF4-FFF2-40B4-BE49-F238E27FC236}">
                <a16:creationId xmlns:a16="http://schemas.microsoft.com/office/drawing/2014/main" id="{14814366-866C-FF44-CF3F-0D7D60E2C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1524000"/>
            <a:ext cx="3632200" cy="8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Nom de la classe --&gt;</a:t>
            </a:r>
          </a:p>
          <a:p>
            <a:r>
              <a:rPr lang="fr-FR" altLang="fr-FR" sz="2400">
                <a:solidFill>
                  <a:schemeClr val="accent1"/>
                </a:solidFill>
              </a:rPr>
              <a:t>fichier Application.java</a:t>
            </a:r>
          </a:p>
        </p:txBody>
      </p:sp>
      <p:sp>
        <p:nvSpPr>
          <p:cNvPr id="83973" name="Line 1030">
            <a:extLst>
              <a:ext uri="{FF2B5EF4-FFF2-40B4-BE49-F238E27FC236}">
                <a16:creationId xmlns:a16="http://schemas.microsoft.com/office/drawing/2014/main" id="{FA8D24D1-5B2C-4DA3-25FA-8796DCF9E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950" y="2333625"/>
            <a:ext cx="291465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4" name="Rectangle 1031">
            <a:extLst>
              <a:ext uri="{FF2B5EF4-FFF2-40B4-BE49-F238E27FC236}">
                <a16:creationId xmlns:a16="http://schemas.microsoft.com/office/drawing/2014/main" id="{E762FC14-51D6-5B2A-C2AB-502F37DF3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362200"/>
            <a:ext cx="3060700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rgbClr val="5B9B93"/>
                </a:solidFill>
              </a:rPr>
              <a:t>Point d'entrée unique</a:t>
            </a:r>
          </a:p>
          <a:p>
            <a:r>
              <a:rPr lang="fr-FR" altLang="fr-FR" sz="2400">
                <a:solidFill>
                  <a:srgbClr val="5B9B93"/>
                </a:solidFill>
              </a:rPr>
              <a:t>la procédure "main"</a:t>
            </a:r>
          </a:p>
          <a:p>
            <a:r>
              <a:rPr lang="fr-FR" altLang="fr-FR" sz="2400">
                <a:solidFill>
                  <a:srgbClr val="5B9B93"/>
                </a:solidFill>
              </a:rPr>
              <a:t>args : les paramètres de la ligne de commande</a:t>
            </a:r>
          </a:p>
        </p:txBody>
      </p:sp>
      <p:sp>
        <p:nvSpPr>
          <p:cNvPr id="83975" name="Line 1032">
            <a:extLst>
              <a:ext uri="{FF2B5EF4-FFF2-40B4-BE49-F238E27FC236}">
                <a16:creationId xmlns:a16="http://schemas.microsoft.com/office/drawing/2014/main" id="{63380C24-FF84-53BB-6AD4-5CB3F4A21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7525" y="3190875"/>
            <a:ext cx="5629275" cy="1028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6" name="Rectangle 1033">
            <a:extLst>
              <a:ext uri="{FF2B5EF4-FFF2-40B4-BE49-F238E27FC236}">
                <a16:creationId xmlns:a16="http://schemas.microsoft.com/office/drawing/2014/main" id="{A7FEB15A-9DEA-7D3E-3842-B82099E92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267201"/>
            <a:ext cx="35052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2"/>
                </a:solidFill>
              </a:rPr>
              <a:t>variable locale à "main"</a:t>
            </a:r>
          </a:p>
        </p:txBody>
      </p:sp>
      <p:sp>
        <p:nvSpPr>
          <p:cNvPr id="83977" name="Rectangle 1034">
            <a:extLst>
              <a:ext uri="{FF2B5EF4-FFF2-40B4-BE49-F238E27FC236}">
                <a16:creationId xmlns:a16="http://schemas.microsoft.com/office/drawing/2014/main" id="{510DBEC8-9187-6645-23F4-B5249C52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2686051"/>
            <a:ext cx="16764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Instructions</a:t>
            </a:r>
            <a:endParaRPr lang="fr-FR" altLang="fr-FR" sz="2400"/>
          </a:p>
        </p:txBody>
      </p:sp>
      <p:sp>
        <p:nvSpPr>
          <p:cNvPr id="83978" name="Rectangle 1035">
            <a:extLst>
              <a:ext uri="{FF2B5EF4-FFF2-40B4-BE49-F238E27FC236}">
                <a16:creationId xmlns:a16="http://schemas.microsoft.com/office/drawing/2014/main" id="{D4F82CCC-0BF3-8758-EEC4-3C9AC17C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9001"/>
            <a:ext cx="13716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affichage</a:t>
            </a:r>
          </a:p>
        </p:txBody>
      </p:sp>
      <p:sp>
        <p:nvSpPr>
          <p:cNvPr id="83979" name="Espace réservé du numéro de diapositive 1">
            <a:extLst>
              <a:ext uri="{FF2B5EF4-FFF2-40B4-BE49-F238E27FC236}">
                <a16:creationId xmlns:a16="http://schemas.microsoft.com/office/drawing/2014/main" id="{2CF10AE7-9425-A263-E613-44E5208A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9BE167-F8AD-4687-9F6D-FFC70515F646}" type="slidenum">
              <a:rPr lang="fr-FR" altLang="fr-FR" sz="1400" smtClean="0"/>
              <a:pPr/>
              <a:t>56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BD1D5-DEE3-0DFF-BC8D-5FFDB3EC4AFA}"/>
              </a:ext>
            </a:extLst>
          </p:cNvPr>
          <p:cNvSpPr txBox="1"/>
          <p:nvPr/>
        </p:nvSpPr>
        <p:spPr>
          <a:xfrm>
            <a:off x="1152525" y="4791075"/>
            <a:ext cx="89725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Caractéristiques d'une variable locale :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Pas d'</a:t>
            </a:r>
            <a:r>
              <a:rPr lang="fr-FR" b="1" err="1">
                <a:ea typeface="+mn-lt"/>
                <a:cs typeface="+mn-lt"/>
              </a:rPr>
              <a:t>initialisaton</a:t>
            </a:r>
            <a:r>
              <a:rPr lang="fr-FR" b="1">
                <a:ea typeface="+mn-lt"/>
                <a:cs typeface="+mn-lt"/>
              </a:rPr>
              <a:t> automatique</a:t>
            </a:r>
            <a:r>
              <a:rPr lang="fr-FR">
                <a:ea typeface="+mn-lt"/>
                <a:cs typeface="+mn-lt"/>
              </a:rPr>
              <a:t> : doit être initialisée avant utilisation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Pas de modificateurs de visibilité</a:t>
            </a:r>
            <a:r>
              <a:rPr lang="fr-FR">
                <a:ea typeface="+mn-lt"/>
                <a:cs typeface="+mn-lt"/>
              </a:rPr>
              <a:t> : pas de </a:t>
            </a:r>
            <a:r>
              <a:rPr lang="fr-FR">
                <a:latin typeface="Consolas"/>
              </a:rPr>
              <a:t>public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</a:rPr>
              <a:t>private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</a:rPr>
              <a:t>protected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Accessible uniquement dans son bloc</a:t>
            </a:r>
            <a:r>
              <a:rPr lang="fr-FR">
                <a:ea typeface="+mn-lt"/>
                <a:cs typeface="+mn-lt"/>
              </a:rPr>
              <a:t> : impossible d'y accéder depuis une autre méthode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Peut masquer une variable d'instance</a:t>
            </a:r>
            <a:r>
              <a:rPr lang="fr-FR">
                <a:ea typeface="+mn-lt"/>
                <a:cs typeface="+mn-lt"/>
              </a:rPr>
              <a:t> du même nom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CD2AF995-85C4-FD4D-3581-B0A7EFA4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08" y="2147528"/>
            <a:ext cx="4749740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public class Personne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nom;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</a:t>
            </a:r>
            <a:r>
              <a:rPr lang="fr-FR" altLang="fr-FR" sz="1600" b="1" err="1">
                <a:solidFill>
                  <a:srgbClr val="000000"/>
                </a:solidFill>
                <a:latin typeface="Courier New"/>
                <a:ea typeface="ＭＳ Ｐゴシック"/>
              </a:rPr>
              <a:t>prenom</a:t>
            </a: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sp>
        <p:nvSpPr>
          <p:cNvPr id="62466" name="Text Box 3">
            <a:extLst>
              <a:ext uri="{FF2B5EF4-FFF2-40B4-BE49-F238E27FC236}">
                <a16:creationId xmlns:a16="http://schemas.microsoft.com/office/drawing/2014/main" id="{8F328424-E829-42F4-CC2A-C1697814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024438"/>
            <a:ext cx="5654675" cy="92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public class Etudiant</a:t>
            </a: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 err="1">
                <a:solidFill>
                  <a:srgbClr val="FF0000"/>
                </a:solidFill>
                <a:latin typeface="Courier New"/>
                <a:ea typeface="ＭＳ Ｐゴシック"/>
              </a:rPr>
              <a:t>extends</a:t>
            </a:r>
            <a:r>
              <a:rPr lang="fr-FR" altLang="fr-FR" sz="1800" b="1">
                <a:solidFill>
                  <a:srgbClr val="FF0000"/>
                </a:solidFill>
                <a:latin typeface="Courier New"/>
                <a:ea typeface="ＭＳ Ｐゴシック"/>
              </a:rPr>
              <a:t> Personne</a:t>
            </a: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	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public </a:t>
            </a:r>
            <a:r>
              <a:rPr lang="fr-FR" altLang="fr-FR" sz="1800" b="1" err="1">
                <a:solidFill>
                  <a:srgbClr val="000000"/>
                </a:solidFill>
                <a:latin typeface="Courier New"/>
                <a:ea typeface="ＭＳ Ｐゴシック"/>
              </a:rPr>
              <a:t>int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 err="1">
                <a:solidFill>
                  <a:srgbClr val="000000"/>
                </a:solidFill>
                <a:latin typeface="Courier New"/>
                <a:ea typeface="ＭＳ Ｐゴシック"/>
              </a:rPr>
              <a:t>noEtudiant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pic>
        <p:nvPicPr>
          <p:cNvPr id="62467" name="Picture 4" descr="heritage">
            <a:extLst>
              <a:ext uri="{FF2B5EF4-FFF2-40B4-BE49-F238E27FC236}">
                <a16:creationId xmlns:a16="http://schemas.microsoft.com/office/drawing/2014/main" id="{B896423D-9535-D53F-0BEF-9C168873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1711326"/>
            <a:ext cx="47339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itre 1">
            <a:extLst>
              <a:ext uri="{FF2B5EF4-FFF2-40B4-BE49-F238E27FC236}">
                <a16:creationId xmlns:a16="http://schemas.microsoft.com/office/drawing/2014/main" id="{3F08A4F6-0ADD-BCA9-8A37-E7C9F2422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-1407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l’héritage</a:t>
            </a:r>
          </a:p>
        </p:txBody>
      </p:sp>
    </p:spTree>
    <p:extLst>
      <p:ext uri="{BB962C8B-B14F-4D97-AF65-F5344CB8AC3E}">
        <p14:creationId xmlns:p14="http://schemas.microsoft.com/office/powerpoint/2010/main" val="191122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4">
            <a:extLst>
              <a:ext uri="{FF2B5EF4-FFF2-40B4-BE49-F238E27FC236}">
                <a16:creationId xmlns:a16="http://schemas.microsoft.com/office/drawing/2014/main" id="{A4915986-7991-8682-596F-E9533F62C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4" y="1978025"/>
            <a:ext cx="3876675" cy="13795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Personne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String Nom;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String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prenom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java.util.Collection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voiture =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            new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java.util.TreeSet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pic>
        <p:nvPicPr>
          <p:cNvPr id="63490" name="Picture 5" descr="role">
            <a:extLst>
              <a:ext uri="{FF2B5EF4-FFF2-40B4-BE49-F238E27FC236}">
                <a16:creationId xmlns:a16="http://schemas.microsoft.com/office/drawing/2014/main" id="{15150D75-8593-9EE3-1BC1-467F6B1C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9" y="1989138"/>
            <a:ext cx="48609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6">
            <a:extLst>
              <a:ext uri="{FF2B5EF4-FFF2-40B4-BE49-F238E27FC236}">
                <a16:creationId xmlns:a16="http://schemas.microsoft.com/office/drawing/2014/main" id="{3177A510-0B2B-2EAD-BC59-5A372E5F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789364"/>
            <a:ext cx="3870325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Voiture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immatriculation;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Personne Propriétaire;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void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demarer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 {  }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61AE7CCA-28AF-8D92-E4C3-0123F6BF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373688"/>
            <a:ext cx="5903913" cy="10144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ServiceContraventions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java.util.Collection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voiture = new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java.util.TreeSet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chemeClr val="accent2"/>
              </a:solidFill>
              <a:latin typeface="Courier New" panose="02070309020205020404" pitchFamily="49" charset="0"/>
            </a:endParaRPr>
          </a:p>
        </p:txBody>
      </p:sp>
      <p:sp>
        <p:nvSpPr>
          <p:cNvPr id="63493" name="Titre 1">
            <a:extLst>
              <a:ext uri="{FF2B5EF4-FFF2-40B4-BE49-F238E27FC236}">
                <a16:creationId xmlns:a16="http://schemas.microsoft.com/office/drawing/2014/main" id="{399AD527-ACEC-C7A2-60C2-F2124C589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des associations</a:t>
            </a:r>
          </a:p>
        </p:txBody>
      </p:sp>
    </p:spTree>
    <p:extLst>
      <p:ext uri="{BB962C8B-B14F-4D97-AF65-F5344CB8AC3E}">
        <p14:creationId xmlns:p14="http://schemas.microsoft.com/office/powerpoint/2010/main" val="27920807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xagreg2">
            <a:extLst>
              <a:ext uri="{FF2B5EF4-FFF2-40B4-BE49-F238E27FC236}">
                <a16:creationId xmlns:a16="http://schemas.microsoft.com/office/drawing/2014/main" id="{553D01F3-562C-4570-058D-1B6F4D18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"/>
          <a:stretch>
            <a:fillRect/>
          </a:stretch>
        </p:blipFill>
        <p:spPr bwMode="auto">
          <a:xfrm>
            <a:off x="154228" y="1714561"/>
            <a:ext cx="11066946" cy="428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re 1">
            <a:extLst>
              <a:ext uri="{FF2B5EF4-FFF2-40B4-BE49-F238E27FC236}">
                <a16:creationId xmlns:a16="http://schemas.microsoft.com/office/drawing/2014/main" id="{1A844601-7197-24C7-2A36-DD6776E37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Cas de codage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un modèle "objet"?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2013" y="1519212"/>
            <a:ext cx="10853931" cy="167094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Les avantages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C'est une façon plus naturelle d'appréhender la conception que les approches procédurales ou fonctionnelles: la conception reflète directement les entités qui interviennent dans le programme, et leur comportement.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Les questions centrales sont donc relativement intuitives: "Quels sont les éléments qui agissent dans le programme? Qu'est-ce qu'ils y font? Quelles sont leurs interactions?"</a:t>
            </a:r>
          </a:p>
          <a:p>
            <a:pPr lvl="1"/>
            <a:endParaRPr lang="fr-FR">
              <a:ea typeface="Calibri Light"/>
              <a:cs typeface="Calibri Light"/>
            </a:endParaRPr>
          </a:p>
          <a:p>
            <a:pPr lvl="1"/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57CAA09-807E-0D32-2639-08E56AFA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7C1AAB-DAD5-3538-AA68-0CA023141456}"/>
              </a:ext>
            </a:extLst>
          </p:cNvPr>
          <p:cNvSpPr txBox="1"/>
          <p:nvPr/>
        </p:nvSpPr>
        <p:spPr>
          <a:xfrm>
            <a:off x="260430" y="3192683"/>
            <a:ext cx="11366338" cy="1050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Les concepts de la Programmation Orientée Objet (POO) vont nous permettre d'organiser les réponses à ces questions</a:t>
            </a:r>
            <a:endParaRPr lang="en-US" sz="16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Unified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Modeling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Language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(UML) va nous permettre de les formaliser et d'obtenir un modèle</a:t>
            </a:r>
            <a:endParaRPr lang="en-US" sz="16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JAVA va nous permettre d'implémenter strictement ce que nous aurons modélisé</a:t>
            </a:r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6BDA737-B7F6-7A45-D454-2F85519F7F74}"/>
              </a:ext>
            </a:extLst>
          </p:cNvPr>
          <p:cNvSpPr txBox="1">
            <a:spLocks/>
          </p:cNvSpPr>
          <p:nvPr/>
        </p:nvSpPr>
        <p:spPr>
          <a:xfrm>
            <a:off x="770084" y="4497764"/>
            <a:ext cx="10853931" cy="16709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La grande différence (avec ce que vous avez vu en info jusqu'ici)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La POO met la priorité sur les données, pas sur les traitements.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Concrètement: Pensons aux </a:t>
            </a:r>
            <a:r>
              <a:rPr lang="fr-FR" b="1">
                <a:ea typeface="Calibri Light"/>
                <a:cs typeface="Calibri Light"/>
              </a:rPr>
              <a:t>acteurs </a:t>
            </a:r>
            <a:r>
              <a:rPr lang="fr-FR">
                <a:ea typeface="Calibri Light"/>
                <a:cs typeface="Calibri Light"/>
              </a:rPr>
              <a:t>et aux </a:t>
            </a:r>
            <a:r>
              <a:rPr lang="fr-FR" b="1">
                <a:ea typeface="Calibri Light"/>
                <a:cs typeface="Calibri Light"/>
              </a:rPr>
              <a:t>données </a:t>
            </a:r>
            <a:r>
              <a:rPr lang="fr-FR">
                <a:ea typeface="Calibri Light"/>
                <a:cs typeface="Calibri Light"/>
              </a:rPr>
              <a:t>qu'ils manipulent </a:t>
            </a:r>
            <a:r>
              <a:rPr lang="fr-FR" b="1">
                <a:ea typeface="Calibri Light"/>
                <a:cs typeface="Calibri Light"/>
              </a:rPr>
              <a:t>AVANT </a:t>
            </a:r>
            <a:r>
              <a:rPr lang="fr-FR">
                <a:ea typeface="Calibri Light"/>
                <a:cs typeface="Calibri Light"/>
              </a:rPr>
              <a:t>de penser aux </a:t>
            </a:r>
            <a:r>
              <a:rPr lang="fr-FR" b="1">
                <a:ea typeface="Calibri Light"/>
                <a:cs typeface="Calibri Light"/>
              </a:rPr>
              <a:t>traitements</a:t>
            </a:r>
            <a:r>
              <a:rPr lang="fr-FR">
                <a:ea typeface="Calibri Light"/>
                <a:cs typeface="Calibri Light"/>
              </a:rPr>
              <a:t>, c'est-à-dire à la façon de manipuler les données.</a:t>
            </a:r>
          </a:p>
          <a:p>
            <a:pPr lvl="1"/>
            <a:endParaRPr lang="fr-FR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98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52CBCD7-A444-8802-5A30-D6DEC2703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361231"/>
            <a:ext cx="8188325" cy="611188"/>
          </a:xfrm>
        </p:spPr>
        <p:txBody>
          <a:bodyPr/>
          <a:lstStyle/>
          <a:p>
            <a:r>
              <a:rPr lang="fr-FR" altLang="fr-FR"/>
              <a:t>Conventions 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38F38955-BDE8-F05D-7BE2-0B5C18E22A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92313" y="1484313"/>
            <a:ext cx="8928100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r>
              <a:rPr lang="fr-FR" altLang="fr-FR" sz="2800"/>
              <a:t>Les identificateurs commencent par une lettre, </a:t>
            </a:r>
            <a:r>
              <a:rPr lang="fr-FR" altLang="fr-FR" sz="2800">
                <a:latin typeface="Courier" charset="0"/>
              </a:rPr>
              <a:t>_</a:t>
            </a:r>
            <a:r>
              <a:rPr lang="fr-FR" altLang="fr-FR" sz="2800"/>
              <a:t> ou </a:t>
            </a:r>
            <a:r>
              <a:rPr lang="fr-FR" altLang="fr-FR" sz="2800">
                <a:latin typeface="Courier" charset="0"/>
              </a:rPr>
              <a:t>$</a:t>
            </a:r>
          </a:p>
          <a:p>
            <a:pPr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r>
              <a:rPr lang="fr-FR" altLang="fr-FR" sz="2800"/>
              <a:t>Conventions sur les identificateurs 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Si plusieurs mots sont accolés, mettre une majuscule à chacun des mots sauf le premier. </a:t>
            </a:r>
            <a:endParaRPr lang="fr-FR" altLang="fr-FR" sz="1600"/>
          </a:p>
          <a:p>
            <a:pPr lvl="2">
              <a:lnSpc>
                <a:spcPct val="90000"/>
              </a:lnSpc>
            </a:pPr>
            <a:r>
              <a:rPr lang="fr-FR" altLang="fr-FR" i="1"/>
              <a:t>uneVariableEntiere</a:t>
            </a:r>
            <a:endParaRPr lang="fr-FR" altLang="fr-FR" sz="1600" i="1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La première lettre est majuscule pour les classes et les interfaces</a:t>
            </a:r>
            <a:endParaRPr lang="fr-FR" altLang="fr-FR" sz="1200"/>
          </a:p>
          <a:p>
            <a:pPr lvl="2">
              <a:lnSpc>
                <a:spcPct val="90000"/>
              </a:lnSpc>
            </a:pPr>
            <a:r>
              <a:rPr lang="fr-FR" altLang="fr-FR" i="1">
                <a:latin typeface="Times" panose="02020603050405020304" pitchFamily="18" charset="0"/>
              </a:rPr>
              <a:t>MaClasse, UneJolieFenetre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La première lettre est minuscule pour les méthodes, les attributs et  les variables</a:t>
            </a:r>
          </a:p>
          <a:p>
            <a:pPr lvl="2">
              <a:lnSpc>
                <a:spcPct val="90000"/>
              </a:lnSpc>
            </a:pPr>
            <a:r>
              <a:rPr lang="fr-FR" altLang="fr-FR" sz="2000" i="1">
                <a:latin typeface="Times" panose="02020603050405020304" pitchFamily="18" charset="0"/>
              </a:rPr>
              <a:t>setLongueur,	 i, 	uneFenetre</a:t>
            </a:r>
            <a:endParaRPr lang="fr-FR" altLang="fr-FR" sz="2000" i="1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Les constantes sont entièrement en majuscules</a:t>
            </a:r>
          </a:p>
          <a:p>
            <a:pPr lvl="2">
              <a:lnSpc>
                <a:spcPct val="90000"/>
              </a:lnSpc>
            </a:pPr>
            <a:r>
              <a:rPr lang="fr-FR" altLang="fr-FR" sz="2000" i="1">
                <a:latin typeface="Times" panose="02020603050405020304" pitchFamily="18" charset="0"/>
              </a:rPr>
              <a:t>LONGUEUR_MAX</a:t>
            </a:r>
            <a:endParaRPr lang="fr-FR" altLang="fr-FR" sz="2000" i="1"/>
          </a:p>
          <a:p>
            <a:pPr lvl="1">
              <a:lnSpc>
                <a:spcPct val="90000"/>
              </a:lnSpc>
              <a:buFontTx/>
              <a:buNone/>
            </a:pPr>
            <a:endParaRPr lang="fr-FR" altLang="fr-FR" sz="2400"/>
          </a:p>
          <a:p>
            <a:pPr lvl="2">
              <a:lnSpc>
                <a:spcPct val="90000"/>
              </a:lnSpc>
            </a:pPr>
            <a:endParaRPr lang="fr-FR" altLang="fr-FR">
              <a:latin typeface="Times" panose="02020603050405020304" pitchFamily="18" charset="0"/>
            </a:endParaRPr>
          </a:p>
        </p:txBody>
      </p:sp>
      <p:sp>
        <p:nvSpPr>
          <p:cNvPr id="86019" name="Espace réservé du numéro de diapositive 2">
            <a:extLst>
              <a:ext uri="{FF2B5EF4-FFF2-40B4-BE49-F238E27FC236}">
                <a16:creationId xmlns:a16="http://schemas.microsoft.com/office/drawing/2014/main" id="{E49DE72F-872D-5EDB-ECC5-546D5370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88752C-C07E-4D7B-AC1C-CFDC0E786044}" type="slidenum">
              <a:rPr lang="fr-FR" altLang="fr-FR" sz="1400" smtClean="0"/>
              <a:pPr/>
              <a:t>60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36631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95EC5A94-BE4E-5AD9-5E4C-695C6183C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Constructeur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FDB55255-0B35-6252-4458-0B3C607C566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66623" y="1600200"/>
            <a:ext cx="11056188" cy="4942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 constructeur est une méthode particulière contenue dans CHAQUE classe et qui a le MÊME NOM que la classe dans laquelle elle se trouve.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 constructeur sert à "construire" des objets spécifiques à partir du cadre général de la classe, principalement en initialisant un certain nombre d'attributs pour les objets ainsi créés.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Dans un programme, nous manipulerons les objets, pas les classes.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Il peut y avoir plusieurs constructeurs dans une même classe, nous verrons ce cas lorsque nous aborderons le polymorphisme.</a:t>
            </a:r>
          </a:p>
        </p:txBody>
      </p:sp>
      <p:sp>
        <p:nvSpPr>
          <p:cNvPr id="168963" name="Espace réservé du numéro de diapositive 1">
            <a:extLst>
              <a:ext uri="{FF2B5EF4-FFF2-40B4-BE49-F238E27FC236}">
                <a16:creationId xmlns:a16="http://schemas.microsoft.com/office/drawing/2014/main" id="{18FDE278-2A60-26D4-57A6-B8EF8850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59DCA8-0FF3-447B-94DE-4371452C5E60}" type="slidenum">
              <a:rPr lang="fr-FR" altLang="fr-FR" sz="1400" smtClean="0"/>
              <a:pPr/>
              <a:t>61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01417682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52D6-535E-5B32-9965-D217DB9C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1AA217AD-9CD0-6FC7-3847-E96CCCCD1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Constructeur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5D52A1B8-4058-DF62-9A04-5B2F4898A0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66623" y="1600200"/>
            <a:ext cx="11056188" cy="4942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public class </a:t>
            </a:r>
            <a:r>
              <a:rPr lang="fr-FR" altLang="fr-FR" sz="2000" b="0" err="1"/>
              <a:t>PolygoneRegulier</a:t>
            </a:r>
            <a:r>
              <a:rPr lang="fr-FR" altLang="fr-FR" sz="2000" b="0"/>
              <a:t>{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  </a:t>
            </a:r>
            <a:r>
              <a:rPr lang="fr-FR" altLang="fr-FR" sz="2000" b="0" err="1"/>
              <a:t>private</a:t>
            </a:r>
            <a:r>
              <a:rPr lang="fr-FR" altLang="fr-FR" sz="2000" b="0"/>
              <a:t> </a:t>
            </a:r>
            <a:r>
              <a:rPr lang="fr-FR" altLang="fr-FR" sz="2000" b="0" err="1"/>
              <a:t>int</a:t>
            </a:r>
            <a:r>
              <a:rPr lang="fr-FR" altLang="fr-FR" sz="2000" b="0"/>
              <a:t> </a:t>
            </a:r>
            <a:r>
              <a:rPr lang="fr-FR" altLang="fr-FR" sz="2000" b="0" err="1"/>
              <a:t>nombreDeCotes</a:t>
            </a:r>
            <a:r>
              <a:rPr lang="fr-FR" altLang="fr-FR" sz="2000" b="0"/>
              <a:t>;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  </a:t>
            </a:r>
            <a:r>
              <a:rPr lang="fr-FR" altLang="fr-FR" sz="2000" b="0" err="1"/>
              <a:t>private</a:t>
            </a:r>
            <a:r>
              <a:rPr lang="fr-FR" altLang="fr-FR" sz="2000" b="0"/>
              <a:t> </a:t>
            </a:r>
            <a:r>
              <a:rPr lang="fr-FR" altLang="fr-FR" sz="2000" b="0" err="1"/>
              <a:t>int</a:t>
            </a:r>
            <a:r>
              <a:rPr lang="fr-FR" altLang="fr-FR" sz="2000" b="0"/>
              <a:t> </a:t>
            </a:r>
            <a:r>
              <a:rPr lang="fr-FR" altLang="fr-FR" sz="2000" b="0" err="1"/>
              <a:t>longueurDuCote</a:t>
            </a:r>
            <a:r>
              <a:rPr lang="fr-FR" altLang="fr-FR" sz="2000" b="0"/>
              <a:t>;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 err="1">
                <a:solidFill>
                  <a:srgbClr val="00B050"/>
                </a:solidFill>
              </a:rPr>
              <a:t>PolygoneRegulier</a:t>
            </a:r>
            <a:r>
              <a:rPr lang="fr-FR" altLang="fr-FR" sz="2000" b="0">
                <a:solidFill>
                  <a:srgbClr val="00B050"/>
                </a:solidFill>
              </a:rPr>
              <a:t>  ( </a:t>
            </a:r>
            <a:r>
              <a:rPr lang="fr-FR" altLang="fr-FR" sz="2000" b="0" err="1">
                <a:solidFill>
                  <a:srgbClr val="00B050"/>
                </a:solidFill>
              </a:rPr>
              <a:t>int</a:t>
            </a:r>
            <a:r>
              <a:rPr lang="fr-FR" altLang="fr-FR" sz="2000" b="0">
                <a:solidFill>
                  <a:srgbClr val="00B050"/>
                </a:solidFill>
              </a:rPr>
              <a:t> </a:t>
            </a:r>
            <a:r>
              <a:rPr lang="fr-FR" altLang="fr-FR" sz="2000" b="0" err="1">
                <a:solidFill>
                  <a:srgbClr val="00B050"/>
                </a:solidFill>
              </a:rPr>
              <a:t>nCotes</a:t>
            </a:r>
            <a:r>
              <a:rPr lang="fr-FR" altLang="fr-FR" sz="2000" b="0">
                <a:solidFill>
                  <a:srgbClr val="00B050"/>
                </a:solidFill>
              </a:rPr>
              <a:t>, </a:t>
            </a:r>
            <a:r>
              <a:rPr lang="fr-FR" altLang="fr-FR" sz="2000" b="0" err="1">
                <a:solidFill>
                  <a:srgbClr val="00B050"/>
                </a:solidFill>
              </a:rPr>
              <a:t>int</a:t>
            </a:r>
            <a:r>
              <a:rPr lang="fr-FR" altLang="fr-FR" sz="2000" b="0">
                <a:solidFill>
                  <a:srgbClr val="00B050"/>
                </a:solidFill>
              </a:rPr>
              <a:t> longueur) {                    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    </a:t>
            </a:r>
            <a:r>
              <a:rPr lang="fr-FR" altLang="fr-FR" sz="2000" b="0" err="1">
                <a:solidFill>
                  <a:srgbClr val="00B050"/>
                </a:solidFill>
              </a:rPr>
              <a:t>nombreDeCotes</a:t>
            </a:r>
            <a:r>
              <a:rPr lang="fr-FR" altLang="fr-FR" sz="2000" b="0">
                <a:solidFill>
                  <a:srgbClr val="00B050"/>
                </a:solidFill>
              </a:rPr>
              <a:t> = </a:t>
            </a:r>
            <a:r>
              <a:rPr lang="fr-FR" altLang="fr-FR" sz="2000" b="0" err="1">
                <a:solidFill>
                  <a:srgbClr val="00B050"/>
                </a:solidFill>
              </a:rPr>
              <a:t>nCotes</a:t>
            </a:r>
            <a:r>
              <a:rPr lang="fr-FR" altLang="fr-FR" sz="2000" b="0">
                <a:solidFill>
                  <a:srgbClr val="00B050"/>
                </a:solidFill>
              </a:rPr>
              <a:t>;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    </a:t>
            </a:r>
            <a:r>
              <a:rPr lang="fr-FR" altLang="fr-FR" sz="2000" b="0" err="1">
                <a:solidFill>
                  <a:srgbClr val="00B050"/>
                </a:solidFill>
              </a:rPr>
              <a:t>longueurDuCote</a:t>
            </a:r>
            <a:r>
              <a:rPr lang="fr-FR" altLang="fr-FR" sz="2000" b="0">
                <a:solidFill>
                  <a:srgbClr val="00B050"/>
                </a:solidFill>
              </a:rPr>
              <a:t> = longueur;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  }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....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le </a:t>
            </a:r>
            <a:r>
              <a:rPr lang="fr-FR" altLang="fr-FR" sz="2000"/>
              <a:t>constructeur </a:t>
            </a:r>
            <a:r>
              <a:rPr lang="fr-FR" altLang="fr-FR" sz="2000" b="0"/>
              <a:t>a le même nom que la </a:t>
            </a:r>
            <a:r>
              <a:rPr lang="fr-FR" altLang="fr-FR" sz="2000"/>
              <a:t>classe</a:t>
            </a:r>
            <a:r>
              <a:rPr lang="fr-FR" altLang="fr-FR" sz="2000" b="0"/>
              <a:t>. </a:t>
            </a:r>
            <a:endParaRPr lang="fr-FR" altLang="fr-FR" sz="2000" b="0">
              <a:ea typeface="Calibri"/>
              <a:cs typeface="Calibri"/>
            </a:endParaRPr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/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err="1"/>
              <a:t>PolygoneRegulier</a:t>
            </a:r>
            <a:r>
              <a:rPr lang="fr-FR" altLang="fr-FR" sz="2000"/>
              <a:t> P = new </a:t>
            </a:r>
            <a:r>
              <a:rPr lang="fr-FR" altLang="fr-FR" sz="2000" err="1"/>
              <a:t>PolygoneRegulier</a:t>
            </a:r>
            <a:r>
              <a:rPr lang="fr-FR" altLang="fr-FR" sz="2000"/>
              <a:t>( 4, 100);  </a:t>
            </a:r>
            <a:endParaRPr lang="fr-FR" altLang="fr-FR" sz="2000">
              <a:ea typeface="Calibri Light"/>
              <a:cs typeface="Calibri Light"/>
            </a:endParaRPr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/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A la création d'instance(s) les 2 paramètres sont maintenant imposés.</a:t>
            </a:r>
          </a:p>
        </p:txBody>
      </p:sp>
      <p:sp>
        <p:nvSpPr>
          <p:cNvPr id="168963" name="Espace réservé du numéro de diapositive 1">
            <a:extLst>
              <a:ext uri="{FF2B5EF4-FFF2-40B4-BE49-F238E27FC236}">
                <a16:creationId xmlns:a16="http://schemas.microsoft.com/office/drawing/2014/main" id="{8AD76F68-41FA-ADD9-2342-CD5DB715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59DCA8-0FF3-447B-94DE-4371452C5E60}" type="slidenum">
              <a:rPr lang="fr-FR" altLang="fr-FR" sz="1400" smtClean="0"/>
              <a:pPr/>
              <a:t>62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379520307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76CB8-A98A-1515-6BBB-6E8BA7CE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xagreg2">
            <a:extLst>
              <a:ext uri="{FF2B5EF4-FFF2-40B4-BE49-F238E27FC236}">
                <a16:creationId xmlns:a16="http://schemas.microsoft.com/office/drawing/2014/main" id="{78FCE531-B2D7-3B7B-3B88-4D03D593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9"/>
          <a:stretch>
            <a:fillRect/>
          </a:stretch>
        </p:blipFill>
        <p:spPr bwMode="auto">
          <a:xfrm>
            <a:off x="154228" y="1714561"/>
            <a:ext cx="593694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re 1">
            <a:extLst>
              <a:ext uri="{FF2B5EF4-FFF2-40B4-BE49-F238E27FC236}">
                <a16:creationId xmlns:a16="http://schemas.microsoft.com/office/drawing/2014/main" id="{4E201F17-4085-E2DC-25A5-F45E04F7A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l’agrégation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661535-5492-83D9-DC0E-8BD4E274DCDE}"/>
              </a:ext>
            </a:extLst>
          </p:cNvPr>
          <p:cNvSpPr txBox="1"/>
          <p:nvPr/>
        </p:nvSpPr>
        <p:spPr>
          <a:xfrm>
            <a:off x="6096276" y="1475338"/>
            <a:ext cx="948618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</a:t>
            </a:r>
            <a:r>
              <a:rPr lang="fr-FR" err="1">
                <a:ea typeface="+mn-lt"/>
                <a:cs typeface="+mn-lt"/>
              </a:rPr>
              <a:t>Departement</a:t>
            </a:r>
            <a:r>
              <a:rPr lang="fr-FR">
                <a:ea typeface="+mn-lt"/>
                <a:cs typeface="+mn-lt"/>
              </a:rPr>
              <a:t> {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String </a:t>
            </a:r>
            <a:r>
              <a:rPr lang="fr-FR" err="1">
                <a:ea typeface="+mn-lt"/>
                <a:cs typeface="+mn-lt"/>
              </a:rPr>
              <a:t>nomDepartement</a:t>
            </a:r>
            <a:r>
              <a:rPr lang="fr-FR">
                <a:ea typeface="+mn-lt"/>
                <a:cs typeface="+mn-lt"/>
              </a:rPr>
              <a:t>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codeTheme</a:t>
            </a:r>
            <a:r>
              <a:rPr lang="fr-FR">
                <a:ea typeface="+mn-lt"/>
                <a:cs typeface="+mn-lt"/>
              </a:rPr>
              <a:t>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Set&lt;Enseignant&gt; enseignants;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Departement</a:t>
            </a:r>
            <a:r>
              <a:rPr lang="fr-FR">
                <a:ea typeface="+mn-lt"/>
                <a:cs typeface="+mn-lt"/>
              </a:rPr>
              <a:t>(String nom,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code) {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this.nomDepartement</a:t>
            </a:r>
            <a:r>
              <a:rPr lang="fr-FR">
                <a:ea typeface="+mn-lt"/>
                <a:cs typeface="+mn-lt"/>
              </a:rPr>
              <a:t> = nom;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this.codeTheme</a:t>
            </a:r>
            <a:r>
              <a:rPr lang="fr-FR">
                <a:ea typeface="+mn-lt"/>
                <a:cs typeface="+mn-lt"/>
              </a:rPr>
              <a:t> = code;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this.enseignants</a:t>
            </a:r>
            <a:r>
              <a:rPr lang="fr-FR">
                <a:ea typeface="+mn-lt"/>
                <a:cs typeface="+mn-lt"/>
              </a:rPr>
              <a:t> = new </a:t>
            </a:r>
            <a:r>
              <a:rPr lang="fr-FR" err="1">
                <a:ea typeface="+mn-lt"/>
                <a:cs typeface="+mn-lt"/>
              </a:rPr>
              <a:t>HashSet</a:t>
            </a:r>
            <a:r>
              <a:rPr lang="fr-FR">
                <a:ea typeface="+mn-lt"/>
                <a:cs typeface="+mn-lt"/>
              </a:rPr>
              <a:t>&lt;&gt;();</a:t>
            </a:r>
          </a:p>
          <a:p>
            <a:r>
              <a:rPr lang="fr-FR">
                <a:ea typeface="+mn-lt"/>
                <a:cs typeface="+mn-lt"/>
              </a:rPr>
              <a:t>    }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</a:p>
          <a:p>
            <a:r>
              <a:rPr lang="fr-FR">
                <a:ea typeface="+mn-lt"/>
                <a:cs typeface="+mn-lt"/>
              </a:rPr>
              <a:t>      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BE9998-83BD-E514-8F9B-080393B8780A}"/>
              </a:ext>
            </a:extLst>
          </p:cNvPr>
          <p:cNvSpPr txBox="1"/>
          <p:nvPr/>
        </p:nvSpPr>
        <p:spPr>
          <a:xfrm>
            <a:off x="662187" y="4800102"/>
            <a:ext cx="823535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// Le département UTILISE des enseignants existants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affecterEnseignant</a:t>
            </a:r>
            <a:r>
              <a:rPr lang="fr-FR">
                <a:ea typeface="Calibri"/>
                <a:cs typeface="Calibri"/>
              </a:rPr>
              <a:t>(Enseignant </a:t>
            </a:r>
            <a:r>
              <a:rPr lang="fr-FR" err="1">
                <a:ea typeface="Calibri"/>
                <a:cs typeface="Calibri"/>
              </a:rPr>
              <a:t>enseignant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(enseignant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enseignants.add</a:t>
            </a:r>
            <a:r>
              <a:rPr lang="fr-FR">
                <a:ea typeface="Calibri"/>
                <a:cs typeface="Calibri"/>
              </a:rPr>
              <a:t>(enseignant);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enseignant.setDepartement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 // Association bidirectionnelle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716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5859-71FE-BD6C-9861-8F246A35B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itre 1">
            <a:extLst>
              <a:ext uri="{FF2B5EF4-FFF2-40B4-BE49-F238E27FC236}">
                <a16:creationId xmlns:a16="http://schemas.microsoft.com/office/drawing/2014/main" id="{144761C7-5519-BD97-86B2-99F033627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l’agrégation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205E73-7B20-948C-49ED-20C09848178C}"/>
              </a:ext>
            </a:extLst>
          </p:cNvPr>
          <p:cNvSpPr txBox="1"/>
          <p:nvPr/>
        </p:nvSpPr>
        <p:spPr>
          <a:xfrm>
            <a:off x="103129" y="1342348"/>
            <a:ext cx="845101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// Suppression du département ≠ suppression des enseignants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fermerDepartement</a:t>
            </a:r>
            <a:r>
              <a:rPr lang="fr-FR">
                <a:ea typeface="Calibri"/>
                <a:cs typeface="Calibri"/>
              </a:rPr>
              <a:t>()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for (Enseignant </a:t>
            </a:r>
            <a:r>
              <a:rPr lang="fr-FR" err="1">
                <a:ea typeface="Calibri"/>
                <a:cs typeface="Calibri"/>
              </a:rPr>
              <a:t>ens</a:t>
            </a:r>
            <a:r>
              <a:rPr lang="fr-FR">
                <a:ea typeface="Calibri"/>
                <a:cs typeface="Calibri"/>
              </a:rPr>
              <a:t> : enseignants)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ens.setDepartement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); // L'enseignant continue d'exister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enseignants.clear</a:t>
            </a:r>
            <a:r>
              <a:rPr lang="fr-FR">
                <a:ea typeface="Calibri"/>
                <a:cs typeface="Calibri"/>
              </a:rPr>
              <a:t>();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System.out.println</a:t>
            </a:r>
            <a:r>
              <a:rPr lang="fr-FR">
                <a:ea typeface="Calibri"/>
                <a:cs typeface="Calibri"/>
              </a:rPr>
              <a:t>("Département fermé, enseignants réaffectés");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}</a:t>
            </a:r>
            <a:endParaRPr lang="en-US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public class Enseignant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Personne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r>
              <a:rPr lang="fr-FR" err="1">
                <a:ea typeface="Calibri"/>
                <a:cs typeface="Calibri"/>
              </a:rPr>
              <a:t>private</a:t>
            </a:r>
            <a:r>
              <a:rPr lang="fr-FR">
                <a:ea typeface="Calibri"/>
                <a:cs typeface="Calibri"/>
              </a:rPr>
              <a:t> String </a:t>
            </a:r>
            <a:r>
              <a:rPr lang="fr-FR" err="1">
                <a:ea typeface="Calibri"/>
                <a:cs typeface="Calibri"/>
              </a:rPr>
              <a:t>telephone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r>
              <a:rPr lang="fr-FR" err="1">
                <a:ea typeface="Calibri"/>
                <a:cs typeface="Calibri"/>
              </a:rPr>
              <a:t>private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; // PEUT être </a:t>
            </a:r>
            <a:r>
              <a:rPr lang="fr-FR" err="1">
                <a:ea typeface="Calibri"/>
                <a:cs typeface="Calibri"/>
              </a:rPr>
              <a:t>null</a:t>
            </a:r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Enseignant(String nom, String </a:t>
            </a:r>
            <a:r>
              <a:rPr lang="fr-FR" err="1">
                <a:ea typeface="Calibri"/>
                <a:cs typeface="Calibri"/>
              </a:rPr>
              <a:t>prenom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super(nom, </a:t>
            </a:r>
            <a:r>
              <a:rPr lang="fr-FR" err="1">
                <a:ea typeface="Calibri"/>
                <a:cs typeface="Calibri"/>
              </a:rPr>
              <a:t>prenom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; // Peut exister sans département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5F381E-C7F9-3E04-BCDF-E48F5C28FD89}"/>
              </a:ext>
            </a:extLst>
          </p:cNvPr>
          <p:cNvSpPr txBox="1"/>
          <p:nvPr/>
        </p:nvSpPr>
        <p:spPr>
          <a:xfrm>
            <a:off x="7032187" y="1622982"/>
            <a:ext cx="6093124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dept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// L'enseignant peut survivre à la suppression du département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changerDepartement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this.departement.retirerEnseignant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nouveauDept.affecterEnseignant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}</a:t>
            </a:r>
            <a:endParaRPr lang="en-US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25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lassdiagram_2">
            <a:extLst>
              <a:ext uri="{FF2B5EF4-FFF2-40B4-BE49-F238E27FC236}">
                <a16:creationId xmlns:a16="http://schemas.microsoft.com/office/drawing/2014/main" id="{24470FF4-F17B-F355-7E46-31D8A52C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3809" r="-1289" b="2857"/>
          <a:stretch>
            <a:fillRect/>
          </a:stretch>
        </p:blipFill>
        <p:spPr bwMode="auto">
          <a:xfrm>
            <a:off x="437282" y="1714560"/>
            <a:ext cx="4343090" cy="282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itre 1">
            <a:extLst>
              <a:ext uri="{FF2B5EF4-FFF2-40B4-BE49-F238E27FC236}">
                <a16:creationId xmlns:a16="http://schemas.microsoft.com/office/drawing/2014/main" id="{C53BC11B-C322-673A-6B1E-BB64CE6B8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la composition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3D01CB-0F08-3A94-9791-E591102FCA6A}"/>
              </a:ext>
            </a:extLst>
          </p:cNvPr>
          <p:cNvSpPr txBox="1"/>
          <p:nvPr/>
        </p:nvSpPr>
        <p:spPr>
          <a:xfrm>
            <a:off x="5355013" y="1349536"/>
            <a:ext cx="68407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Laboratoire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List&lt;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&gt;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Laboratoire(String nom)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ArrayList</a:t>
            </a:r>
            <a:r>
              <a:rPr lang="fr-FR" sz="1400">
                <a:ea typeface="+mn-lt"/>
                <a:cs typeface="+mn-lt"/>
              </a:rPr>
              <a:t>&lt;&gt;();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Le laboratoire CRÉE et POSSÈDE ses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creerEquipe</a:t>
            </a:r>
            <a:r>
              <a:rPr lang="fr-FR" sz="1400">
                <a:ea typeface="+mn-lt"/>
                <a:cs typeface="+mn-lt"/>
              </a:rPr>
              <a:t>(String nom, String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(nom,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this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this.equipes.add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Suppression du laboratoire = suppression des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fermerLaboratoire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for (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: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     </a:t>
            </a:r>
            <a:r>
              <a:rPr lang="fr-FR" sz="1400" err="1">
                <a:ea typeface="+mn-lt"/>
                <a:cs typeface="+mn-lt"/>
              </a:rPr>
              <a:t>equipe.dissoudre</a:t>
            </a:r>
            <a:r>
              <a:rPr lang="fr-FR" sz="1400">
                <a:ea typeface="+mn-lt"/>
                <a:cs typeface="+mn-lt"/>
              </a:rPr>
              <a:t>(); // L'équipe cesse d'exister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equipes.clear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2352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4D6C6-E0F4-54BA-9B8E-11CC5D43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itre 1">
            <a:extLst>
              <a:ext uri="{FF2B5EF4-FFF2-40B4-BE49-F238E27FC236}">
                <a16:creationId xmlns:a16="http://schemas.microsoft.com/office/drawing/2014/main" id="{571D0075-781F-29E3-EB22-2B3D7B053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la composition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45F87F-000B-DB0C-4270-5DBD18E5EEC5}"/>
              </a:ext>
            </a:extLst>
          </p:cNvPr>
          <p:cNvSpPr txBox="1"/>
          <p:nvPr/>
        </p:nvSpPr>
        <p:spPr>
          <a:xfrm>
            <a:off x="193541" y="1708970"/>
            <a:ext cx="68407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Laboratoire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List&lt;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&gt;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Laboratoire(String nom)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ArrayList</a:t>
            </a:r>
            <a:r>
              <a:rPr lang="fr-FR" sz="1400">
                <a:ea typeface="+mn-lt"/>
                <a:cs typeface="+mn-lt"/>
              </a:rPr>
              <a:t>&lt;&gt;();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Le laboratoire CRÉE et POSSÈDE ses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creerEquipe</a:t>
            </a:r>
            <a:r>
              <a:rPr lang="fr-FR" sz="1400">
                <a:ea typeface="+mn-lt"/>
                <a:cs typeface="+mn-lt"/>
              </a:rPr>
              <a:t>(String nom, String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(nom,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this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this.equipes.add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Suppression du laboratoire = suppression des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fermerLaboratoire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for (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: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     </a:t>
            </a:r>
            <a:r>
              <a:rPr lang="fr-FR" sz="1400" err="1">
                <a:ea typeface="+mn-lt"/>
                <a:cs typeface="+mn-lt"/>
              </a:rPr>
              <a:t>equipe.dissoudre</a:t>
            </a:r>
            <a:r>
              <a:rPr lang="fr-FR" sz="1400">
                <a:ea typeface="+mn-lt"/>
                <a:cs typeface="+mn-lt"/>
              </a:rPr>
              <a:t>(); // L'équipe cesse d'exister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equipes.clear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5861B8-F417-3184-80C7-6D8C9E7A833D}"/>
              </a:ext>
            </a:extLst>
          </p:cNvPr>
          <p:cNvSpPr txBox="1"/>
          <p:nvPr/>
        </p:nvSpPr>
        <p:spPr>
          <a:xfrm>
            <a:off x="6091299" y="1714500"/>
            <a:ext cx="5748067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public class </a:t>
            </a:r>
            <a:r>
              <a:rPr lang="fr-FR" sz="1400" err="1">
                <a:ea typeface="Calibri"/>
                <a:cs typeface="Calibri"/>
              </a:rPr>
              <a:t>EquipeRecherche</a:t>
            </a:r>
            <a:r>
              <a:rPr lang="fr-FR" sz="1400">
                <a:ea typeface="Calibri"/>
                <a:cs typeface="Calibri"/>
              </a:rPr>
              <a:t> {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String nom;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String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final Laboratoire </a:t>
            </a:r>
            <a:r>
              <a:rPr lang="fr-FR" sz="1400" err="1">
                <a:ea typeface="Calibri"/>
                <a:cs typeface="Calibri"/>
              </a:rPr>
              <a:t>laboratoireParent</a:t>
            </a:r>
            <a:r>
              <a:rPr lang="fr-FR" sz="1400">
                <a:ea typeface="Calibri"/>
                <a:cs typeface="Calibri"/>
              </a:rPr>
              <a:t>; // APPARTIENT à un laboratoire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// Une équipe ne peut exister sans laboratoire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EquipeRecherche</a:t>
            </a:r>
            <a:r>
              <a:rPr lang="fr-FR" sz="1400">
                <a:ea typeface="Calibri"/>
                <a:cs typeface="Calibri"/>
              </a:rPr>
              <a:t>(String nom, String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, Laboratoire labo) {</a:t>
            </a:r>
          </a:p>
          <a:p>
            <a:r>
              <a:rPr lang="fr-FR" sz="1400">
                <a:ea typeface="Calibri"/>
                <a:cs typeface="Calibri"/>
              </a:rPr>
              <a:t>        if (labo == </a:t>
            </a:r>
            <a:r>
              <a:rPr lang="fr-FR" sz="1400" err="1">
                <a:ea typeface="Calibri"/>
                <a:cs typeface="Calibri"/>
              </a:rPr>
              <a:t>null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("Une équipe doit appartenir à un laboratoire");</a:t>
            </a:r>
          </a:p>
          <a:p>
            <a:r>
              <a:rPr lang="fr-FR" sz="1400">
                <a:ea typeface="Calibri"/>
                <a:cs typeface="Calibri"/>
              </a:rPr>
              <a:t>        }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this.nom</a:t>
            </a:r>
            <a:r>
              <a:rPr lang="fr-FR" sz="1400">
                <a:ea typeface="Calibri"/>
                <a:cs typeface="Calibri"/>
              </a:rPr>
              <a:t> = nom;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this.thematique</a:t>
            </a:r>
            <a:r>
              <a:rPr lang="fr-FR" sz="1400">
                <a:ea typeface="Calibri"/>
                <a:cs typeface="Calibri"/>
              </a:rPr>
              <a:t> =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this.laboratoireParent</a:t>
            </a:r>
            <a:r>
              <a:rPr lang="fr-FR" sz="1400">
                <a:ea typeface="Calibri"/>
                <a:cs typeface="Calibri"/>
              </a:rPr>
              <a:t> = labo;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void</a:t>
            </a:r>
            <a:r>
              <a:rPr lang="fr-FR" sz="1400">
                <a:ea typeface="Calibri"/>
                <a:cs typeface="Calibri"/>
              </a:rPr>
              <a:t> dissoudre() {</a:t>
            </a:r>
          </a:p>
          <a:p>
            <a:r>
              <a:rPr lang="fr-FR" sz="1400">
                <a:ea typeface="Calibri"/>
                <a:cs typeface="Calibri"/>
              </a:rPr>
              <a:t>        // L'équipe est détruite avec le laboratoire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("Équipe " + </a:t>
            </a:r>
            <a:r>
              <a:rPr lang="fr-FR" sz="1400" err="1">
                <a:ea typeface="Calibri"/>
                <a:cs typeface="Calibri"/>
              </a:rPr>
              <a:t>nom</a:t>
            </a:r>
            <a:r>
              <a:rPr lang="fr-FR" sz="1400">
                <a:ea typeface="Calibri"/>
                <a:cs typeface="Calibri"/>
              </a:rPr>
              <a:t> + " dissoute");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020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D86A-80F5-D710-D9DE-9C8F20A25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806BBEA-93DD-40AB-C5B2-BD6F2C2D00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Codage JAVA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Comment faire la traduction?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fr-FR" sz="32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ESSAYEZ!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8E4398-6C8E-6FFA-3913-6D82DE9B0C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AB513-9DC9-E844-A32A-B1CC2FA651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7363AEE7-835B-0DDA-B78E-96673C4C368B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ABC14B1-1F98-8C9F-ACC3-824101E1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B0EBBE-2728-4C57-BAEC-1C2A569CAD70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61D0E413-5AC3-1633-F42B-098BC0A724B1}"/>
              </a:ext>
            </a:extLst>
          </p:cNvPr>
          <p:cNvSpPr txBox="1">
            <a:spLocks/>
          </p:cNvSpPr>
          <p:nvPr/>
        </p:nvSpPr>
        <p:spPr>
          <a:xfrm>
            <a:off x="154180" y="2175203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407835BD-8C1D-1D48-40E5-F36CCE7B0BBC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pic>
        <p:nvPicPr>
          <p:cNvPr id="4" name="Espace réservé pour une image  10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DA71230A-FDC6-D6A0-38A1-4DA4F30019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795" r="18795"/>
          <a:stretch/>
        </p:blipFill>
        <p:spPr>
          <a:xfrm>
            <a:off x="6890608" y="3785320"/>
            <a:ext cx="2637866" cy="2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9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961E6-01F7-8F39-1E7B-8EA93CB80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>
            <a:extLst>
              <a:ext uri="{FF2B5EF4-FFF2-40B4-BE49-F238E27FC236}">
                <a16:creationId xmlns:a16="http://schemas.microsoft.com/office/drawing/2014/main" id="{271D24A7-E9B9-58A7-C2DE-21ACBFE6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692" y="4376079"/>
            <a:ext cx="6776050" cy="212365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public class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Departement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{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private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String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nomDepartement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private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int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codeTheme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private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Set&lt;Enseignant&gt; enseignants;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public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Departement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(String nom,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int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code) {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 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this.nomDepartement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= nom;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 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this.codeTheme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= code;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    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this.enseignants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 = new </a:t>
            </a:r>
            <a:r>
              <a:rPr lang="fr-FR" sz="1200" err="1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HashSet</a:t>
            </a: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&lt;&gt;();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fr-FR" sz="1200">
                <a:solidFill>
                  <a:srgbClr val="035077"/>
                </a:solidFill>
                <a:latin typeface="Calibri"/>
                <a:ea typeface="Calibri"/>
                <a:cs typeface="Calibri"/>
              </a:rPr>
              <a:t>    }</a:t>
            </a:r>
            <a:endParaRPr lang="en-US" sz="1200">
              <a:solidFill>
                <a:srgbClr val="035077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/>
              <a:ea typeface="ＭＳ Ｐゴシック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23C3945-EF3F-8627-F839-24E06F9E51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66507" y="518304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Codage JAVA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Rappel: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endParaRPr lang="fr-FR" sz="32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5975E4-B63A-A924-9035-7163BB9094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B00670-E1BB-EFF8-3B8D-BA9783F4E0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4E32DF30-9EA0-106C-88F2-7930E49C8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F4D7B7-73CE-FB23-EF79-F818C6DDBD5B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89659A61-134D-C68F-5184-259B12D2BDF1}"/>
              </a:ext>
            </a:extLst>
          </p:cNvPr>
          <p:cNvSpPr txBox="1">
            <a:spLocks/>
          </p:cNvSpPr>
          <p:nvPr/>
        </p:nvSpPr>
        <p:spPr>
          <a:xfrm>
            <a:off x="154180" y="2175203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113B6855-B8ED-B0CA-F95F-89A8EF4E08B8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pic>
        <p:nvPicPr>
          <p:cNvPr id="4" name="Picture 2" descr="exagreg2">
            <a:extLst>
              <a:ext uri="{FF2B5EF4-FFF2-40B4-BE49-F238E27FC236}">
                <a16:creationId xmlns:a16="http://schemas.microsoft.com/office/drawing/2014/main" id="{CE4316B2-3326-F2DD-2040-6DED8921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51" y="1182598"/>
            <a:ext cx="4280829" cy="172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DA2B0663-EF60-93B0-4FD3-C903A9B13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31" y="2999536"/>
            <a:ext cx="6785575" cy="12464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public class Enseignant </a:t>
            </a:r>
            <a:r>
              <a:rPr lang="fr-FR" altLang="fr-FR" sz="1500" b="1" err="1">
                <a:solidFill>
                  <a:srgbClr val="000000"/>
                </a:solidFill>
                <a:latin typeface="Courier New"/>
                <a:ea typeface="ＭＳ Ｐゴシック"/>
              </a:rPr>
              <a:t>extends</a:t>
            </a: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Personne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 public String </a:t>
            </a:r>
            <a:r>
              <a:rPr lang="fr-FR" altLang="fr-FR" sz="1500" b="1" err="1">
                <a:solidFill>
                  <a:srgbClr val="000000"/>
                </a:solidFill>
                <a:latin typeface="Courier New"/>
                <a:ea typeface="ＭＳ Ｐゴシック"/>
              </a:rPr>
              <a:t>telephone</a:t>
            </a: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 ...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 public </a:t>
            </a:r>
            <a:r>
              <a:rPr lang="fr-FR" altLang="fr-FR" sz="1500" b="1" err="1">
                <a:solidFill>
                  <a:srgbClr val="000000"/>
                </a:solidFill>
                <a:latin typeface="Courier New"/>
                <a:ea typeface="ＭＳ Ｐゴシック"/>
              </a:rPr>
              <a:t>Departement</a:t>
            </a: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500" b="1" err="1">
                <a:solidFill>
                  <a:srgbClr val="000000"/>
                </a:solidFill>
                <a:latin typeface="Courier New"/>
                <a:ea typeface="ＭＳ Ｐゴシック"/>
              </a:rPr>
              <a:t>departement</a:t>
            </a: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 b="1">
                <a:solidFill>
                  <a:srgbClr val="000000"/>
                </a:solidFill>
                <a:latin typeface="Courier New"/>
                <a:ea typeface="ＭＳ Ｐゴシック"/>
              </a:rPr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3392568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A087E-443F-5B67-F4C5-40FE4C01A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>
            <a:extLst>
              <a:ext uri="{FF2B5EF4-FFF2-40B4-BE49-F238E27FC236}">
                <a16:creationId xmlns:a16="http://schemas.microsoft.com/office/drawing/2014/main" id="{6992D6D0-5D86-A38D-BE1C-D9777D80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956" y="954268"/>
            <a:ext cx="6776050" cy="5730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// Classe de base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Employe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public class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Employe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{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protected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String nom;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protected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String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prenom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protected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double salaire;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// Constructeur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public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Employe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(String nom, String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prenom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, double salaire) {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 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this.nom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= nom;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 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this.prenom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=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prenom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     </a:t>
            </a:r>
            <a:r>
              <a:rPr lang="fr-FR" sz="2000" err="1">
                <a:solidFill>
                  <a:srgbClr val="000000"/>
                </a:solidFill>
                <a:latin typeface="Tahoma (Corps)"/>
                <a:ea typeface="ＭＳ Ｐゴシック"/>
              </a:rPr>
              <a:t>this.salaire</a:t>
            </a: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 = salaire;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}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  </a:t>
            </a:r>
            <a:endParaRPr lang="fr-FR" sz="2000"/>
          </a:p>
          <a:p>
            <a:pPr>
              <a:buNone/>
            </a:pPr>
            <a:r>
              <a:rPr lang="fr-FR" sz="2000">
                <a:solidFill>
                  <a:srgbClr val="000000"/>
                </a:solidFill>
                <a:latin typeface="Tahoma (Corps)"/>
                <a:ea typeface="ＭＳ Ｐゴシック"/>
              </a:rPr>
              <a:t>  }</a:t>
            </a:r>
            <a:endParaRPr lang="fr-FR" sz="1600">
              <a:solidFill>
                <a:srgbClr val="000000"/>
              </a:solidFill>
            </a:endParaRPr>
          </a:p>
          <a:p>
            <a:pPr>
              <a:buNone/>
            </a:pPr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EE6F97-512F-F4E7-7844-C6C869CA3F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6E5D04-1C6E-4264-6A81-A5564C9801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AAD38DBB-459A-0B03-2418-7334B060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843009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085B3A-9B86-F064-F1AD-F74276B6DAC0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DC4C3266-32DB-9F66-5D78-4F4ED813D300}"/>
              </a:ext>
            </a:extLst>
          </p:cNvPr>
          <p:cNvSpPr txBox="1">
            <a:spLocks/>
          </p:cNvSpPr>
          <p:nvPr/>
        </p:nvSpPr>
        <p:spPr>
          <a:xfrm>
            <a:off x="269199" y="14994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FE64E4A8-B55F-4189-2207-E3C75651F87F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15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4294967295"/>
          </p:nvPr>
        </p:nvSpPr>
        <p:spPr>
          <a:xfrm>
            <a:off x="767751" y="2171700"/>
            <a:ext cx="7299786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… Par le début.</a:t>
            </a:r>
          </a:p>
          <a:p>
            <a:pPr lvl="1"/>
            <a:r>
              <a:rPr lang="fr-FR"/>
              <a:t>C'est-à-dire, par penser aux acteurs que l'on souhaite mettre en place avant de penser au codage des fonctions que ces acteurs vont effectivement utiliser.</a:t>
            </a:r>
            <a:endParaRPr lang="fr-FR">
              <a:ea typeface="Calibri Light"/>
              <a:cs typeface="Calibri Light"/>
            </a:endParaRPr>
          </a:p>
          <a:p>
            <a:pPr lvl="1"/>
            <a:endParaRPr lang="fr-FR">
              <a:ea typeface="Calibri Light"/>
              <a:cs typeface="Calibri Light"/>
            </a:endParaRPr>
          </a:p>
          <a:p>
            <a:pPr lvl="1"/>
            <a:r>
              <a:rPr lang="fr-FR">
                <a:ea typeface="Calibri Light"/>
                <a:cs typeface="Calibri Light"/>
              </a:rPr>
              <a:t>Exemple: Pour un logiciel de gestion de librairie, 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"Il y a trois libraires, qui classent et organisent des livres, des DVD et des CDs. Chacun peut conseiller des clients, avec sa propre spécialité. Il y a des fournisseurs, et des commandes en ligne." Est un bon point de départ. </a:t>
            </a:r>
            <a:endParaRPr lang="fr-FR"/>
          </a:p>
          <a:p>
            <a:pPr lvl="1"/>
            <a:r>
              <a:rPr lang="fr-FR">
                <a:ea typeface="Calibri Light"/>
                <a:cs typeface="Calibri Light"/>
              </a:rPr>
              <a:t>"Pour commander en ligne, il faut une fonction qui demande le prix de l'ouvrage. Il faut qu'elle soit accessible par les clients. Et peut-être aussi les fournisseurs, mais à des conditions différentes. Alors, j'appelle la fonction..." Ce n'est pas un bon point de départ (en tout cas, pour la POO).</a:t>
            </a:r>
          </a:p>
          <a:p>
            <a:pPr lvl="1"/>
            <a:endParaRPr lang="fr-FR"/>
          </a:p>
          <a:p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 où commencer?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476AC74-7CBC-5746-67FD-CD9AF71B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1" name="Espace réservé pour une image  10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E6953A13-1E03-D9DE-F4E4-E066BABDB5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795" r="18795"/>
          <a:stretch/>
        </p:blipFill>
        <p:spPr>
          <a:xfrm>
            <a:off x="8064500" y="2384887"/>
            <a:ext cx="3358676" cy="33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42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9877F-9142-0DE1-8570-083D0ED7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>
            <a:extLst>
              <a:ext uri="{FF2B5EF4-FFF2-40B4-BE49-F238E27FC236}">
                <a16:creationId xmlns:a16="http://schemas.microsoft.com/office/drawing/2014/main" id="{0B0615F0-060E-318D-33DC-745F8621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047" y="91627"/>
            <a:ext cx="6688465" cy="671568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// Classe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Bibliothecaire</a:t>
            </a:r>
            <a:endParaRPr lang="fr-FR" sz="1600">
              <a:solidFill>
                <a:srgbClr val="000000"/>
              </a:solidFill>
              <a:latin typeface="Times"/>
              <a:ea typeface="ＭＳ Ｐゴシック"/>
            </a:endParaRP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class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Bibliothecaire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extends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Employe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private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String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public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Bibliothecaire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(String nom, String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prenom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, double salaire, String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)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super(nom,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prenom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, salaire);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this.specialite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=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}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// Méthodes spécifiques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public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void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rangerLivres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()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System.out.println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prenom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+ " range les livres de " +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);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}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public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void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conseillerClient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()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System.out.println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prenom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+ " conseille un client sur " +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);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}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public String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getSpecialite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()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return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}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public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void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setSpecialite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(String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) {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this.specialite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 = </a:t>
            </a:r>
            <a:r>
              <a:rPr lang="fr-FR" sz="1600" err="1">
                <a:solidFill>
                  <a:srgbClr val="000000"/>
                </a:solidFill>
                <a:latin typeface="Times"/>
                <a:ea typeface="ＭＳ Ｐゴシック"/>
              </a:rPr>
              <a:t>specialite</a:t>
            </a: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;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    }</a:t>
            </a:r>
          </a:p>
          <a:p>
            <a:pPr>
              <a:buNone/>
            </a:pPr>
            <a:r>
              <a:rPr lang="fr-FR" sz="1600">
                <a:solidFill>
                  <a:srgbClr val="000000"/>
                </a:solidFill>
                <a:latin typeface="Times"/>
                <a:ea typeface="ＭＳ Ｐゴシック"/>
              </a:rPr>
              <a:t>}</a:t>
            </a:r>
          </a:p>
          <a:p>
            <a:pPr>
              <a:buNone/>
            </a:pPr>
            <a:endParaRPr lang="fr-FR" sz="1200">
              <a:solidFill>
                <a:srgbClr val="000000"/>
              </a:solidFill>
              <a:latin typeface="MS PGothic"/>
              <a:ea typeface="MS PGothic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3220CE-FF6E-32A4-794C-6A9509472F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69039A-B3B3-25AE-5821-180AC7E6D9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DDEE7AA1-8D66-1B8B-A68D-6C3244B45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843009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D456EE-F21F-813A-F49A-B85AF4A18FDB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F675C8E-A423-00E1-1D69-0AC534D21941}"/>
              </a:ext>
            </a:extLst>
          </p:cNvPr>
          <p:cNvSpPr txBox="1">
            <a:spLocks/>
          </p:cNvSpPr>
          <p:nvPr/>
        </p:nvSpPr>
        <p:spPr>
          <a:xfrm>
            <a:off x="269199" y="14994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7825EE05-7E6A-4D5C-A581-94E1D46F314E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895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0E835-9077-B74A-1F21-C5C9ED33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>
            <a:extLst>
              <a:ext uri="{FF2B5EF4-FFF2-40B4-BE49-F238E27FC236}">
                <a16:creationId xmlns:a16="http://schemas.microsoft.com/office/drawing/2014/main" id="{D28F9927-C8E6-78F9-5F78-E4798B572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145" y="810495"/>
            <a:ext cx="6776050" cy="573695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// Classe Manutentionnaire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class Manutentionnaire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extends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Employe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{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public Manutentionnaire(String nom, String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prenom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, double salaire) {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     super(nom,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prenom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, salaire);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}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// Méthodes spécifiques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public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void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transporterLivres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() {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    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System.out.println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prenom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+ " transporte des livres");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}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public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void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stockerMarchandises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() {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    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System.out.println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prenom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+ " stocke les marchandises");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}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public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void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preparerCommandes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() {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     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System.out.println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(</a:t>
            </a:r>
            <a:r>
              <a:rPr lang="fr-FR" sz="1400" err="1">
                <a:solidFill>
                  <a:srgbClr val="000000"/>
                </a:solidFill>
                <a:latin typeface="Times"/>
                <a:ea typeface="MS PGothic"/>
              </a:rPr>
              <a:t>prenom</a:t>
            </a: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 + " prépare les commandes");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    }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1400">
                <a:solidFill>
                  <a:srgbClr val="000000"/>
                </a:solidFill>
                <a:latin typeface="Times"/>
                <a:ea typeface="MS PGothic"/>
              </a:rPr>
              <a:t>}</a:t>
            </a:r>
            <a:endParaRPr lang="fr-FR" sz="1400">
              <a:solidFill>
                <a:srgbClr val="035077"/>
              </a:solidFill>
              <a:latin typeface="Times"/>
              <a:ea typeface="MS PGothic"/>
            </a:endParaRPr>
          </a:p>
          <a:p>
            <a:pPr>
              <a:buNone/>
            </a:pPr>
            <a:r>
              <a:rPr lang="fr-FR" sz="2800">
                <a:solidFill>
                  <a:srgbClr val="000000"/>
                </a:solidFill>
                <a:latin typeface="MS PGothic"/>
                <a:ea typeface="MS PGothic"/>
              </a:rPr>
              <a:t>… ETC.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87062A-FB46-85AC-C970-05A3F5347C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1E681E-E3AF-EA0C-4BA1-898F1F9C86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23A3A8EE-DD33-36F7-B342-4EB9B4E07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0" y="1843009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6B353F-64C9-EB5F-B318-0FA4032908C2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1CF8CAF8-4C4C-5F6D-4028-0A2CD79B93D3}"/>
              </a:ext>
            </a:extLst>
          </p:cNvPr>
          <p:cNvSpPr txBox="1">
            <a:spLocks/>
          </p:cNvSpPr>
          <p:nvPr/>
        </p:nvSpPr>
        <p:spPr>
          <a:xfrm>
            <a:off x="269199" y="14994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561D77A9-4186-7948-EADA-495FC42CFB79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2124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D9FE3211-85B5-D6CB-7A1D-27054579A3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676812" y="2376409"/>
            <a:ext cx="8416925" cy="611187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De la classe à l'objet</a:t>
            </a:r>
          </a:p>
        </p:txBody>
      </p:sp>
      <p:sp>
        <p:nvSpPr>
          <p:cNvPr id="150530" name="Rectangle 3">
            <a:extLst>
              <a:ext uri="{FF2B5EF4-FFF2-40B4-BE49-F238E27FC236}">
                <a16:creationId xmlns:a16="http://schemas.microsoft.com/office/drawing/2014/main" id="{315D4765-D216-724A-2BE9-3A3FBF47815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613025" y="3881439"/>
            <a:ext cx="6965950" cy="173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2" tIns="44450" rIns="87312" bIns="44450"/>
          <a:lstStyle/>
          <a:p>
            <a:pPr marL="325438" indent="-325438" defTabSz="723900"/>
            <a:r>
              <a:rPr lang="fr-FR" altLang="fr-FR" sz="3000"/>
              <a:t> </a:t>
            </a:r>
          </a:p>
        </p:txBody>
      </p:sp>
      <p:sp>
        <p:nvSpPr>
          <p:cNvPr id="150531" name="Espace réservé du numéro de diapositive 1">
            <a:extLst>
              <a:ext uri="{FF2B5EF4-FFF2-40B4-BE49-F238E27FC236}">
                <a16:creationId xmlns:a16="http://schemas.microsoft.com/office/drawing/2014/main" id="{F127852B-40EF-07C9-82F3-7B8B6B2DB2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F4C75C4-03A4-4771-B61E-B60274B74A3E}" type="slidenum">
              <a:rPr lang="fr-FR" altLang="fr-FR" sz="1400" smtClean="0"/>
              <a:pPr/>
              <a:t>72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A9A8EA9-E9B4-EAA3-9100-A772984A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51D9FE7C-F7C7-1294-EB5A-0079449ED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289C6A3D-A8EB-9AA0-EC03-634F5D3800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47254" y="1544781"/>
            <a:ext cx="11208327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>
                <a:ea typeface="Calibri"/>
                <a:cs typeface="Calibri"/>
              </a:rPr>
              <a:t>Diagramme de classes, diagramme d'objets</a:t>
            </a:r>
          </a:p>
          <a:p>
            <a:pPr>
              <a:lnSpc>
                <a:spcPct val="88000"/>
              </a:lnSpc>
            </a:pPr>
            <a:r>
              <a:rPr lang="fr-FR" altLang="fr-FR" sz="1800">
                <a:solidFill>
                  <a:srgbClr val="000000"/>
                </a:solidFill>
                <a:latin typeface="+mj-lt"/>
              </a:rPr>
              <a:t>Les classes sont le cadre abstrait, conceptuel dont les acteurs seront issus.</a:t>
            </a: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</a:rPr>
              <a:t>Les objets seront les acteurs eux-mêmes. Ce seront les objets, les instances des classes que le programme va manipuler.</a:t>
            </a: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diagramme de classes permet d'expliquer, de comprendre et de vérifier le cadre. </a:t>
            </a: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diagramme d'objets fournit une vue du programme à un instant donné, un échantillon de ce que le programme manipule.</a:t>
            </a:r>
            <a:endParaRPr lang="fr-FR"/>
          </a:p>
          <a:p>
            <a:pPr>
              <a:lnSpc>
                <a:spcPct val="88000"/>
              </a:lnSpc>
            </a:pPr>
            <a:endParaRPr lang="fr-FR"/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03014B7A-7C58-7A58-10A3-F7BEFC3A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AC3A9-9151-343E-7662-17D3E742A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1D01D497-C0AF-B7B7-6531-E76192774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1A65D9F1-98C6-9C9E-D710-98F36F8513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 diagramme d'objets permet de "tester" le cadre.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Validation du modèle de classes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Vérifier que le modèle permet de créer les instances attendues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Documentation d'exemples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Illustrer des cas d'usage concrets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Débogage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Analyser l'état du système à un moment donné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Tests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Définir des jeux de données de test. Si le programme ne se comporte pas comme le diagramme d'objets le prévoit, il faut analyser cette différence. </a:t>
            </a:r>
            <a:endParaRPr lang="fr-FR"/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 diagramme d'objets complète le diagramme de classes en montrant comment le modèle abstrait se concrétise avec des données réelles.</a:t>
            </a:r>
            <a:endParaRPr lang="fr-FR"/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AD7D9346-456F-F591-8216-4667701E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74</a:t>
            </a:fld>
            <a:endParaRPr lang="fr-FR" altLang="fr-FR" sz="1400"/>
          </a:p>
        </p:txBody>
      </p:sp>
      <p:pic>
        <p:nvPicPr>
          <p:cNvPr id="2" name="Image 1" descr="Une image contenant texte, Police, blanc, reçu&#10;&#10;Le contenu généré par l’IA peut être incorrect.">
            <a:extLst>
              <a:ext uri="{FF2B5EF4-FFF2-40B4-BE49-F238E27FC236}">
                <a16:creationId xmlns:a16="http://schemas.microsoft.com/office/drawing/2014/main" id="{E6CADE68-945E-E9B2-EA70-8BB172FF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41" y="4808393"/>
            <a:ext cx="2257425" cy="1314450"/>
          </a:xfrm>
          <a:prstGeom prst="rect">
            <a:avLst/>
          </a:prstGeom>
        </p:spPr>
      </p:pic>
      <p:pic>
        <p:nvPicPr>
          <p:cNvPr id="3" name="Image 2" descr="Une image contenant texte, reçu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378BC15-8AC6-EF55-32DD-9A48C1AD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403" y="4702528"/>
            <a:ext cx="2190750" cy="17145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799664A-D60F-4356-9118-5AF335AF34C9}"/>
              </a:ext>
            </a:extLst>
          </p:cNvPr>
          <p:cNvCxnSpPr/>
          <p:nvPr/>
        </p:nvCxnSpPr>
        <p:spPr>
          <a:xfrm>
            <a:off x="3471333" y="5531555"/>
            <a:ext cx="1961444" cy="1411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35923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B724-2392-E5E9-5E7D-B2E35DA4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2DA3EB64-B940-A5C4-DDF4-1946D03A5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9DF4D50-ED1F-2AC9-2FE2-3282FD4B0F6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 diagramme d'objets permet de "tester" le cadre.</a:t>
            </a:r>
            <a:endParaRPr lang="fr-FR"/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0874A6A6-FCE3-43B4-4E55-D92F9238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75</a:t>
            </a:fld>
            <a:endParaRPr lang="fr-FR" altLang="fr-FR" sz="1400"/>
          </a:p>
        </p:txBody>
      </p:sp>
      <p:pic>
        <p:nvPicPr>
          <p:cNvPr id="5" name="Image 4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4434CC5D-A866-B109-0C7F-87CCA157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2" b="50"/>
          <a:stretch>
            <a:fillRect/>
          </a:stretch>
        </p:blipFill>
        <p:spPr>
          <a:xfrm>
            <a:off x="3454544" y="2440565"/>
            <a:ext cx="4520874" cy="39699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D17B3C-0557-6D33-74E4-8FCA6CB4A7B0}"/>
              </a:ext>
            </a:extLst>
          </p:cNvPr>
          <p:cNvSpPr txBox="1"/>
          <p:nvPr/>
        </p:nvSpPr>
        <p:spPr>
          <a:xfrm>
            <a:off x="4724400" y="638694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Source: sparksystems.com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83895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2A25-DDFB-F27E-0B29-4249D290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D065A407-DAF0-AE6A-9866-7997E51CD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29D985B3-D161-8E55-3666-D35064CC1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Souvenez-vous qu'UML est un langage, ce n'est pas une prison. Utilisez les diagrammes qui vous sont utiles pour exprimer ce que vous avez besoin d'exprimer.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Par exemple, personne ne vous force à faire le diagramme de classes AVANT le diagramme d'objets. C'est ce qui se fait le plus souvent, mais on peut préférer partir d'un exemple concret pour en tirer le cadre.</a:t>
            </a: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4525A743-1CA3-3CFD-8793-597AD9FA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76</a:t>
            </a:fld>
            <a:endParaRPr lang="fr-FR" altLang="fr-FR" sz="1400"/>
          </a:p>
        </p:txBody>
      </p:sp>
      <p:pic>
        <p:nvPicPr>
          <p:cNvPr id="2" name="Image 1" descr="diagramme d'objets">
            <a:extLst>
              <a:ext uri="{FF2B5EF4-FFF2-40B4-BE49-F238E27FC236}">
                <a16:creationId xmlns:a16="http://schemas.microsoft.com/office/drawing/2014/main" id="{A54F93E2-C856-3FE2-2683-0D381F97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97" y="3433762"/>
            <a:ext cx="5838825" cy="27336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50FAD6-9373-8B32-4B00-46E57DAB4362}"/>
              </a:ext>
            </a:extLst>
          </p:cNvPr>
          <p:cNvSpPr txBox="1"/>
          <p:nvPr/>
        </p:nvSpPr>
        <p:spPr>
          <a:xfrm>
            <a:off x="6761018" y="3325091"/>
            <a:ext cx="520930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ea typeface="Calibri"/>
                <a:cs typeface="Calibri"/>
              </a:rPr>
              <a:t>On peut très bien "partir" de ce diagramme concret pour en tirer le début d'un diagramme de classes.</a:t>
            </a:r>
          </a:p>
          <a:p>
            <a:endParaRPr lang="fr-FR" sz="1600">
              <a:ea typeface="Calibri"/>
              <a:cs typeface="Calibri"/>
            </a:endParaRPr>
          </a:p>
          <a:p>
            <a:r>
              <a:rPr lang="fr-FR" sz="1600" b="1" u="sng">
                <a:ea typeface="Calibri"/>
                <a:cs typeface="Calibri"/>
              </a:rPr>
              <a:t>Mais il faut faire attention:</a:t>
            </a:r>
          </a:p>
          <a:p>
            <a:r>
              <a:rPr lang="fr-FR" sz="1600">
                <a:ea typeface="+mn-lt"/>
                <a:cs typeface="+mn-lt"/>
              </a:rPr>
              <a:t>Partir du diagramme d'objets avant les classes peut ancrer une pensée "cas par cas" plutôt que conceptuelle.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+mn-lt"/>
                <a:cs typeface="+mn-lt"/>
              </a:rPr>
              <a:t>Dans un contexte professionnel, les méthodologies et standards d'équipe imposent souvent un ordre logique.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+mn-lt"/>
                <a:cs typeface="+mn-lt"/>
              </a:rPr>
              <a:t>L'approche </a:t>
            </a:r>
            <a:r>
              <a:rPr lang="fr-FR" sz="1600" err="1">
                <a:ea typeface="+mn-lt"/>
                <a:cs typeface="+mn-lt"/>
              </a:rPr>
              <a:t>bottom</a:t>
            </a:r>
            <a:r>
              <a:rPr lang="fr-FR" sz="1600">
                <a:ea typeface="+mn-lt"/>
                <a:cs typeface="+mn-lt"/>
              </a:rPr>
              <a:t>-up (objets → classes) peut fonctionner pour l'apprentissage mais reste moins efficace pour la conception de systèmes complexes.</a:t>
            </a:r>
            <a:endParaRPr lang="fr-FR" sz="1600">
              <a:ea typeface="Calibri"/>
              <a:cs typeface="Calibri"/>
            </a:endParaRPr>
          </a:p>
          <a:p>
            <a:endParaRPr lang="fr-FR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204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0672-36E9-D011-28B3-560785080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ECCC316F-1316-385E-8CA2-80602C92E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A70EF7EC-762F-F042-C0F3-9AB1617259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En</a:t>
            </a: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 partant d'une seule classe, nous pouvons avoir besoin de créer des objets avec plus ou moins d'informations au moment de leur création, ou bien légèrement différents mais appartenant à la même classe (par exemple, un article d'occasion avec une remise et le même neuf, sans remise).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mécanisme général permettant d'utiliser la même classe pour exprimer des contextes légèrement différents s'appelle le polymorphisme.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Le polymorphisme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permet à une même interface (nom de méthode, type) de produire des comportements différents selon le contexte.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Plusieurs méthodes avec le même nom mais signatures différentes. Résolu à la compilation.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d'inclusion (Redéfinition)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Une méthode héritée est redéfinie dans une sous-classe. Résolu à l'exécution via liaison dynamique.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paramétrique (Génériques)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Code écrit avec des types paramétrés. Résolu à la compilation par substitution de types.</a:t>
            </a:r>
            <a:endParaRPr lang="fr-FR"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8CEC99AF-C5D8-7800-0634-3798D625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77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60911674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89C2-4831-7470-462F-0E4492F0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812FACC5-D5E9-565F-816E-F65EBEA69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5015A614-CDD6-632C-27FE-3E6047D861D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Définition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La signature d'une méthode = nom de la méthode + types des paramètres dans l'ordre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Ce qui compte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Nom de la méthode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Types des paramètres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Ordre des paramètres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Ce qui ne compte PAS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Type de retour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Modificateurs (public,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...)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Noms des paramètres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3B64EC2A-5BD1-B311-DA07-DBF759DB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78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BBA1D4-C587-265B-A627-7E23E8975DA0}"/>
              </a:ext>
            </a:extLst>
          </p:cNvPr>
          <p:cNvSpPr txBox="1"/>
          <p:nvPr/>
        </p:nvSpPr>
        <p:spPr>
          <a:xfrm>
            <a:off x="3491346" y="2978727"/>
            <a:ext cx="8465126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x)                    // Signature: methode(int)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 x)                 // Signature: methode(double)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x, int y)             // Signature: methode(int, int)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x, double y)          // Signature: methode(int, double)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 y,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x)          // Signature: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)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1A272B-3290-6FA0-62FD-A7CB7EEC32D4}"/>
              </a:ext>
            </a:extLst>
          </p:cNvPr>
          <p:cNvSpPr txBox="1"/>
          <p:nvPr/>
        </p:nvSpPr>
        <p:spPr>
          <a:xfrm>
            <a:off x="4932218" y="4849089"/>
            <a:ext cx="5999019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a)         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b)          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 </a:t>
            </a:r>
          </a:p>
          <a:p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parametre</a:t>
            </a:r>
            <a:r>
              <a:rPr lang="fr-FR" sz="1400">
                <a:ea typeface="+mn-lt"/>
                <a:cs typeface="+mn-lt"/>
              </a:rPr>
              <a:t>)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double y)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, double)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y, double x)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, double)</a:t>
            </a:r>
            <a:endParaRPr lang="fr-F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20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CE01-3797-B9CB-7424-D486FDA2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B5B49637-1327-528E-822F-11E74F590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C2F56F57-1611-25E1-1FBB-A45A0C6F0D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: Plusieurs méthodes avec le même nom mais signatures différentes. Résolu à la compilation.</a:t>
            </a: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public class Article {</a:t>
            </a:r>
            <a:endParaRPr lang="fr-FR">
              <a:solidFill>
                <a:srgbClr val="586CDC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String nom;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prix;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remise;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// Constructeur pour article neuf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</a:t>
            </a:r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 public Article(String nom, double prix)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this.nom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nom;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this.prix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prix;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this.remise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0.0;    }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660BE55F-7F73-78B8-D3D9-8FAB016F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79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351800-D2B1-EEF6-878A-ADABFB6CE4D9}"/>
              </a:ext>
            </a:extLst>
          </p:cNvPr>
          <p:cNvSpPr txBox="1"/>
          <p:nvPr/>
        </p:nvSpPr>
        <p:spPr>
          <a:xfrm>
            <a:off x="5292436" y="3075708"/>
            <a:ext cx="689956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// Constructeur pour article d'occasion avec remise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</a:t>
            </a: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public Article(String nom, double prix, double remise) 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{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this.nom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nom;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this.prix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prix;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this.remise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remise;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809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32D8-6C0F-FC70-261B-C22CF5FC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0A76C5-B970-BBD4-8269-D3ADA27CE44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67751" y="1786321"/>
            <a:ext cx="7299786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Comment tout cela s'organise?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Nous allons définir des</a:t>
            </a:r>
            <a:r>
              <a:rPr lang="fr-FR" b="1">
                <a:latin typeface="Calibri Light"/>
                <a:ea typeface="Calibri Light"/>
                <a:cs typeface="Calibri Light"/>
              </a:rPr>
              <a:t> "cadres"</a:t>
            </a:r>
            <a:r>
              <a:rPr lang="fr-FR">
                <a:latin typeface="Calibri Light"/>
                <a:ea typeface="Calibri Light"/>
                <a:cs typeface="Calibri Light"/>
              </a:rPr>
              <a:t>, que nous allons appeler </a:t>
            </a:r>
            <a:r>
              <a:rPr lang="fr-FR" b="1">
                <a:latin typeface="Calibri Light"/>
                <a:ea typeface="Calibri Light"/>
                <a:cs typeface="Calibri Light"/>
              </a:rPr>
              <a:t>"classes" </a:t>
            </a:r>
            <a:r>
              <a:rPr lang="fr-FR">
                <a:latin typeface="Calibri Light"/>
                <a:ea typeface="Calibri Light"/>
                <a:cs typeface="Calibri Light"/>
              </a:rPr>
              <a:t>pour regrouper les données et les traitements d'acteurs qui "se ressemblent".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C'est au travers de ces classes que nous allons accéder aux données et aux traitements.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Les acteurs exposeront seulement une partie de leurs données et de leurs traitements aux autres (le fournisseur n'a pas à connaître la méthode de classement du libraire, ni son numéro de sécurité sociale...)</a:t>
            </a: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Données (attributs) accessibles par encapsulation des données dans un "cadre" appelé classe.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Traitements encapsulés dans la classe sous la forme de fonctions (appelées méthodes). 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Règles strictes d'accès aux attributs et aux méthodes.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 notion de classe --&gt; l'héritage des classes.</a:t>
            </a:r>
          </a:p>
          <a:p>
            <a:pPr lvl="1"/>
            <a:endParaRPr lang="fr-FR">
              <a:latin typeface="Calibri Light"/>
              <a:ea typeface="Calibri Light"/>
              <a:cs typeface="Calibri Light"/>
            </a:endParaRPr>
          </a:p>
          <a:p>
            <a:endParaRPr lang="fr-FR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8AADE87-7E97-F0B6-8ABC-D64F5ED5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faire?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DB9225C-F085-2395-63F0-F34B567831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A5EF88-5AE5-E477-9682-DF99C4068C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DED53C6-0C24-873A-876E-E7027BDD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2" name="Espace réservé pour une image  11" descr="Image générée">
            <a:extLst>
              <a:ext uri="{FF2B5EF4-FFF2-40B4-BE49-F238E27FC236}">
                <a16:creationId xmlns:a16="http://schemas.microsoft.com/office/drawing/2014/main" id="{4C49A07E-D007-11C6-26C7-182AF57810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192" r="3192"/>
          <a:stretch/>
        </p:blipFill>
        <p:spPr>
          <a:xfrm>
            <a:off x="8064500" y="2285206"/>
            <a:ext cx="3328988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8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E737C-B27E-6FB9-5860-8B2600259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BB2B88DE-0C38-C064-057C-713F5A64A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D4E03229-9AD0-617E-1C57-DF90508313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: Plusieurs méthodes avec le même nom mais signatures différentes. Résolu à la compilation.</a:t>
            </a: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public class Article {</a:t>
            </a:r>
            <a:endParaRPr lang="fr-FR">
              <a:solidFill>
                <a:srgbClr val="586CDC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String nom;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prix;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remise;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// Constructeur pour article neuf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</a:t>
            </a:r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800">
                <a:solidFill>
                  <a:srgbClr val="00B050"/>
                </a:solidFill>
                <a:ea typeface="+mn-lt"/>
                <a:cs typeface="+mn-lt"/>
              </a:rPr>
              <a:t>public Article(String nom, double prix)</a:t>
            </a:r>
            <a:r>
              <a:rPr lang="fr-FR" sz="1800" b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{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this.nom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nom;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this.prix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prix;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this.remise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0.0;    }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A1FC24F7-0E3C-7A1E-4871-A771582D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80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89FC15-BA46-B4F9-BA3D-3C9DD615E232}"/>
              </a:ext>
            </a:extLst>
          </p:cNvPr>
          <p:cNvSpPr txBox="1"/>
          <p:nvPr/>
        </p:nvSpPr>
        <p:spPr>
          <a:xfrm>
            <a:off x="5292436" y="3075708"/>
            <a:ext cx="689956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// Constructeur pour article d'occasion avec remise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</a:t>
            </a:r>
            <a:r>
              <a:rPr lang="fr-FR">
                <a:solidFill>
                  <a:srgbClr val="00B050"/>
                </a:solidFill>
                <a:ea typeface="Calibri"/>
                <a:cs typeface="Calibri"/>
              </a:rPr>
              <a:t> </a:t>
            </a:r>
            <a:r>
              <a:rPr lang="fr-FR" b="1">
                <a:solidFill>
                  <a:srgbClr val="00B050"/>
                </a:solidFill>
                <a:ea typeface="Calibri"/>
                <a:cs typeface="Calibri"/>
              </a:rPr>
              <a:t>public Article(String nom, double prix, double remise)</a:t>
            </a: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{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this.nom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nom;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this.prix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prix;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this.remise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remise;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448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6ED51-F879-8C30-ADDA-0A46F0AA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02774CD0-8C5D-937F-E975-D50D5B2ED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9223D39D-903D-73E9-5025-F75439343B0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d'inclusion (Redéfinition)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Une méthode héritée est redéfinie dans une sous-classe. Résolu à l'exécution via liaison dynamique.</a:t>
            </a:r>
            <a:endParaRPr lang="fr-FR"/>
          </a:p>
          <a:p>
            <a:pPr>
              <a:lnSpc>
                <a:spcPct val="100000"/>
              </a:lnSpc>
            </a:pPr>
            <a:endParaRPr lang="fr-FR" sz="12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BE19D6AE-DA1C-2445-3900-E3333551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81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D9F7A7F-40BB-F4EE-5CE8-7BB29C46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59" y="2666567"/>
            <a:ext cx="3351935" cy="3519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5EA2DC4D-5977-C7C3-2F66-E834545CF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259" y="2672629"/>
            <a:ext cx="4499264" cy="35355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776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66F8-5ACF-1F41-BA97-4E81EE74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AD9332F9-E226-AFE6-2C76-0293334D1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D33F3CEF-7B8B-AAD8-4277-EC027225BCF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paramétrique :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Une seule classe </a:t>
            </a:r>
            <a:r>
              <a:rPr lang="fr-FR" sz="1800" b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Panier&lt;T&gt;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fonctionne avec n'importe quel type d'article. Le type </a:t>
            </a:r>
            <a:r>
              <a:rPr lang="fr-FR" sz="1800" b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T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est déterminé à l'utilisation, pas à l'écriture du code.</a:t>
            </a:r>
            <a:endParaRPr lang="fr-FR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2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34A31DDD-19F3-D16E-ED36-B991E605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82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A49FEF7-4955-F481-BA28-AEB9443B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9" y="2690813"/>
            <a:ext cx="2844021" cy="37048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84FF296-1770-5CB6-AB26-0DFB12772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75" y="3259797"/>
            <a:ext cx="5438775" cy="2581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43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>
            <a:extLst>
              <a:ext uri="{FF2B5EF4-FFF2-40B4-BE49-F238E27FC236}">
                <a16:creationId xmlns:a16="http://schemas.microsoft.com/office/drawing/2014/main" id="{0BB2A53E-D5AB-E428-2ED8-5DD74F32D8C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594330" y="1958975"/>
            <a:ext cx="8400445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cas d’utilisation</a:t>
            </a:r>
          </a:p>
        </p:txBody>
      </p:sp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F73A72C-3857-6217-F2B3-6FD0567F8B23}"/>
              </a:ext>
            </a:extLst>
          </p:cNvPr>
          <p:cNvSpPr txBox="1"/>
          <p:nvPr/>
        </p:nvSpPr>
        <p:spPr>
          <a:xfrm>
            <a:off x="189486" y="1720491"/>
            <a:ext cx="873855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Le diagramme de cas d'utilisation (Use Case Diagram) est un diagramme UML qui représente </a:t>
            </a:r>
            <a:r>
              <a:rPr lang="fr-FR" b="1">
                <a:ea typeface="+mn-lt"/>
                <a:cs typeface="+mn-lt"/>
              </a:rPr>
              <a:t>les fonctionnalités</a:t>
            </a:r>
            <a:r>
              <a:rPr lang="fr-FR">
                <a:ea typeface="+mn-lt"/>
                <a:cs typeface="+mn-lt"/>
              </a:rPr>
              <a:t> d'un système du point de vue de l'utilisateur. Il modélise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Qui</a:t>
            </a:r>
            <a:r>
              <a:rPr lang="fr-FR">
                <a:ea typeface="+mn-lt"/>
                <a:cs typeface="+mn-lt"/>
              </a:rPr>
              <a:t> utilise le système (acteurs)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Quoi: </a:t>
            </a:r>
            <a:r>
              <a:rPr lang="fr-FR">
                <a:ea typeface="+mn-lt"/>
                <a:cs typeface="+mn-lt"/>
              </a:rPr>
              <a:t>Ce que le système fait (cas d'utilisation)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Comment</a:t>
            </a:r>
            <a:r>
              <a:rPr lang="fr-FR">
                <a:ea typeface="+mn-lt"/>
                <a:cs typeface="+mn-lt"/>
              </a:rPr>
              <a:t> les acteurs interagissent avec le système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E05E3A-1107-A9D6-D34D-A7E76925F29F}"/>
              </a:ext>
            </a:extLst>
          </p:cNvPr>
          <p:cNvSpPr txBox="1"/>
          <p:nvPr/>
        </p:nvSpPr>
        <p:spPr>
          <a:xfrm>
            <a:off x="190499" y="3214687"/>
            <a:ext cx="9970292" cy="348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secrétariat 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le système central 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professeurs 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utilisateurs ont besoin de mots de passe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62037EA-F2DA-92E0-39FF-045DDA203BC6}"/>
              </a:ext>
            </a:extLst>
          </p:cNvPr>
          <p:cNvSpPr/>
          <p:nvPr/>
        </p:nvSpPr>
        <p:spPr>
          <a:xfrm>
            <a:off x="1702593" y="4298156"/>
            <a:ext cx="3178969" cy="13215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35077"/>
                </a:solidFill>
                <a:ea typeface="Calibri"/>
                <a:cs typeface="Calibri"/>
              </a:rPr>
              <a:t>QUI sont les acteurs?</a:t>
            </a:r>
            <a:endParaRPr lang="fr-F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577BE9-5F6C-9BFD-A5A0-8B7EB0B15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0D57-021A-0938-527D-7614925EE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61B740B-6DA4-EDA9-FB51-E7D184F333EC}"/>
              </a:ext>
            </a:extLst>
          </p:cNvPr>
          <p:cNvSpPr txBox="1"/>
          <p:nvPr/>
        </p:nvSpPr>
        <p:spPr>
          <a:xfrm>
            <a:off x="189486" y="1711420"/>
            <a:ext cx="11323915" cy="5017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Un acteur est quelqu'un ou quelque chose qui :</a:t>
            </a:r>
            <a:endParaRPr lang="en-US" sz="2400">
              <a:latin typeface="Sans-Serif"/>
              <a:ea typeface="+mn-lt"/>
              <a:cs typeface="+mn-l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 est extérieur au système, utilisateur du système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 dit ce que le système doit faire (initie les actions)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 interagit ou agit sur le système à développer mais n'a aucun contrôle sur les opérations qu'il demande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On trouve les acteurs en se demandant :</a:t>
            </a:r>
            <a:endParaRPr lang="en-US" sz="2400" b="1">
              <a:solidFill>
                <a:srgbClr val="586CDC"/>
              </a:solidFill>
              <a:latin typeface="Sans-Serif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   qui utilise directement le système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   qui est responsable de la maintenance du système</a:t>
            </a:r>
            <a:endParaRPr lang="en-US"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   quel matériel  externe est utilisé par le système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   quels systèmes tiers doivent interagir avec le système que l'on développe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Les besoins des acteurs sont utilisés pour développer les cas d'utilisation</a:t>
            </a:r>
            <a:endParaRPr lang="fr-FR" sz="2400">
              <a:latin typeface="Sans-Serif"/>
              <a:ea typeface="+mn-lt"/>
              <a:cs typeface="+mn-lt"/>
            </a:endParaRPr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6C245B8-4ABF-2048-F62D-9E2A39A58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3512530711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86FD-7A11-D1E1-8F85-92C6EB57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1F8CE9-E34C-FC92-F680-FE72533B816A}"/>
              </a:ext>
            </a:extLst>
          </p:cNvPr>
          <p:cNvSpPr txBox="1"/>
          <p:nvPr/>
        </p:nvSpPr>
        <p:spPr>
          <a:xfrm>
            <a:off x="1038763" y="1690687"/>
            <a:ext cx="9970292" cy="348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2B9BCC-FD0C-22E1-329D-5BC42A1F1CF8}"/>
              </a:ext>
            </a:extLst>
          </p:cNvPr>
          <p:cNvSpPr txBox="1"/>
          <p:nvPr/>
        </p:nvSpPr>
        <p:spPr>
          <a:xfrm>
            <a:off x="2564519" y="5585436"/>
            <a:ext cx="69126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ea typeface="Calibri"/>
                <a:cs typeface="Calibri"/>
              </a:rPr>
              <a:t>Vos choix peuvent être différents</a:t>
            </a:r>
            <a:endParaRPr lang="fr-FR" sz="3600" b="1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18451C-162A-6182-185C-2F593A64F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2749143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5">
            <a:extLst>
              <a:ext uri="{FF2B5EF4-FFF2-40B4-BE49-F238E27FC236}">
                <a16:creationId xmlns:a16="http://schemas.microsoft.com/office/drawing/2014/main" id="{0F3D5792-8B56-4702-C2D8-393BAF6906D3}"/>
              </a:ext>
            </a:extLst>
          </p:cNvPr>
          <p:cNvGrpSpPr>
            <a:grpSpLocks/>
          </p:cNvGrpSpPr>
          <p:nvPr/>
        </p:nvGrpSpPr>
        <p:grpSpPr bwMode="auto">
          <a:xfrm>
            <a:off x="1919968" y="2616201"/>
            <a:ext cx="8099601" cy="4125913"/>
            <a:chOff x="158" y="799"/>
            <a:chExt cx="5462" cy="3186"/>
          </a:xfrm>
        </p:grpSpPr>
        <p:sp>
          <p:nvSpPr>
            <p:cNvPr id="26628" name="Oval 4">
              <a:extLst>
                <a:ext uri="{FF2B5EF4-FFF2-40B4-BE49-F238E27FC236}">
                  <a16:creationId xmlns:a16="http://schemas.microsoft.com/office/drawing/2014/main" id="{26FBCC34-5E02-EB00-71FA-301C524C2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" y="799"/>
              <a:ext cx="1179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6629" name="Text Box 5">
              <a:extLst>
                <a:ext uri="{FF2B5EF4-FFF2-40B4-BE49-F238E27FC236}">
                  <a16:creationId xmlns:a16="http://schemas.microsoft.com/office/drawing/2014/main" id="{DBCE0EB0-C326-08FE-FD4C-16211CD71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1204"/>
              <a:ext cx="132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Cas d</a:t>
              </a:r>
              <a:r>
                <a:rPr lang="ja-JP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’</a:t>
              </a:r>
              <a:r>
                <a:rPr lang="fr-FR" altLang="ja-JP" sz="1800">
                  <a:solidFill>
                    <a:srgbClr val="A50021"/>
                  </a:solidFill>
                  <a:latin typeface="Verdana" panose="020B0604030504040204" pitchFamily="34" charset="0"/>
                </a:rPr>
                <a:t>utilisation</a:t>
              </a:r>
              <a:endParaRPr lang="fr-FR" altLang="fr-FR" sz="1800">
                <a:solidFill>
                  <a:srgbClr val="A5002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6630" name="Rectangle 6">
              <a:extLst>
                <a:ext uri="{FF2B5EF4-FFF2-40B4-BE49-F238E27FC236}">
                  <a16:creationId xmlns:a16="http://schemas.microsoft.com/office/drawing/2014/main" id="{5D9DE1AF-B3D0-B3C9-46E6-81CF65FF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802"/>
              <a:ext cx="358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Objectif du système, motivé par un besoin d'un (ou plusieurs) acteur(s)</a:t>
              </a:r>
            </a:p>
          </p:txBody>
        </p:sp>
        <p:grpSp>
          <p:nvGrpSpPr>
            <p:cNvPr id="26631" name="Group 7">
              <a:extLst>
                <a:ext uri="{FF2B5EF4-FFF2-40B4-BE49-F238E27FC236}">
                  <a16:creationId xmlns:a16="http://schemas.microsoft.com/office/drawing/2014/main" id="{6DF03A04-B8D7-87AF-11BB-D59673F52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0" y="1616"/>
              <a:ext cx="182" cy="362"/>
              <a:chOff x="4286" y="3113"/>
              <a:chExt cx="182" cy="362"/>
            </a:xfrm>
          </p:grpSpPr>
          <p:sp>
            <p:nvSpPr>
              <p:cNvPr id="26640" name="Oval 8">
                <a:extLst>
                  <a:ext uri="{FF2B5EF4-FFF2-40B4-BE49-F238E27FC236}">
                    <a16:creationId xmlns:a16="http://schemas.microsoft.com/office/drawing/2014/main" id="{30074FDC-144F-964B-FFD1-3ECEFE391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110"/>
                <a:ext cx="90" cy="9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Tahoma (Corps)" charset="0"/>
                    <a:ea typeface="ＭＳ Ｐゴシック" panose="020B0600070205080204" pitchFamily="34" charset="-128"/>
                    <a:cs typeface="Tahoma (Corps)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ahoma (Corps)" charset="0"/>
                    <a:ea typeface="ＭＳ Ｐゴシック" panose="020B0600070205080204" pitchFamily="34" charset="-128"/>
                    <a:cs typeface="Tahoma (Corps)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6B6BCF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641" name="Line 9">
                <a:extLst>
                  <a:ext uri="{FF2B5EF4-FFF2-40B4-BE49-F238E27FC236}">
                    <a16:creationId xmlns:a16="http://schemas.microsoft.com/office/drawing/2014/main" id="{9ECE16A6-414F-7906-23C8-EF611F926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20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2" name="Line 10">
                <a:extLst>
                  <a:ext uri="{FF2B5EF4-FFF2-40B4-BE49-F238E27FC236}">
                    <a16:creationId xmlns:a16="http://schemas.microsoft.com/office/drawing/2014/main" id="{B97FD660-C1B6-0DFA-53DF-B7888C2F0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82" y="3339"/>
                <a:ext cx="91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3" name="Line 11">
                <a:extLst>
                  <a:ext uri="{FF2B5EF4-FFF2-40B4-BE49-F238E27FC236}">
                    <a16:creationId xmlns:a16="http://schemas.microsoft.com/office/drawing/2014/main" id="{0D80DC13-C28B-3E2E-3DAC-129B78DE5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339"/>
                <a:ext cx="91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4" name="Line 12">
                <a:extLst>
                  <a:ext uri="{FF2B5EF4-FFF2-40B4-BE49-F238E27FC236}">
                    <a16:creationId xmlns:a16="http://schemas.microsoft.com/office/drawing/2014/main" id="{048DC3A0-DF68-F2B4-671E-17401C296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2" y="3263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26632" name="Text Box 13">
              <a:extLst>
                <a:ext uri="{FF2B5EF4-FFF2-40B4-BE49-F238E27FC236}">
                  <a16:creationId xmlns:a16="http://schemas.microsoft.com/office/drawing/2014/main" id="{8B0BDF23-3575-7046-7689-9BC76D351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" y="2035"/>
              <a:ext cx="61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Acteur</a:t>
              </a:r>
            </a:p>
          </p:txBody>
        </p:sp>
        <p:sp>
          <p:nvSpPr>
            <p:cNvPr id="26633" name="Text Box 14">
              <a:extLst>
                <a:ext uri="{FF2B5EF4-FFF2-40B4-BE49-F238E27FC236}">
                  <a16:creationId xmlns:a16="http://schemas.microsoft.com/office/drawing/2014/main" id="{06F256C3-72FC-F2C3-BBF7-3D390B773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" y="1581"/>
              <a:ext cx="3810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Personne ou composant à l'</a:t>
              </a:r>
              <a:r>
                <a:rPr lang="fr-FR" altLang="ja-JP" sz="1800">
                  <a:latin typeface="+mn-lt"/>
                  <a:ea typeface="+mn-lt"/>
                  <a:cs typeface="+mn-lt"/>
                </a:rPr>
                <a:t>origine d</a:t>
              </a:r>
              <a:r>
                <a:rPr lang="ja-JP" altLang="fr-FR" sz="1800">
                  <a:latin typeface="+mn-lt"/>
                  <a:ea typeface="+mn-lt"/>
                  <a:cs typeface="+mn-lt"/>
                </a:rPr>
                <a:t>’</a:t>
              </a:r>
              <a:r>
                <a:rPr lang="fr-FR" altLang="ja-JP" sz="1800">
                  <a:latin typeface="+mn-lt"/>
                  <a:ea typeface="+mn-lt"/>
                  <a:cs typeface="+mn-lt"/>
                </a:rPr>
                <a:t>une interaction avec le système</a:t>
              </a:r>
              <a:endParaRPr lang="fr-FR" altLang="fr-FR" sz="1800">
                <a:latin typeface="+mn-lt"/>
                <a:ea typeface="+mn-lt"/>
                <a:cs typeface="+mn-lt"/>
              </a:endParaRPr>
            </a:p>
          </p:txBody>
        </p:sp>
        <p:sp>
          <p:nvSpPr>
            <p:cNvPr id="26634" name="AutoShape 15">
              <a:extLst>
                <a:ext uri="{FF2B5EF4-FFF2-40B4-BE49-F238E27FC236}">
                  <a16:creationId xmlns:a16="http://schemas.microsoft.com/office/drawing/2014/main" id="{4368C1B9-E6F5-7BC6-673F-15ACF9659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452" y="2523"/>
              <a:ext cx="997" cy="408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Verdana" panose="020B0604030504040204" pitchFamily="34" charset="0"/>
              </a:endParaRPr>
            </a:p>
          </p:txBody>
        </p:sp>
        <p:sp>
          <p:nvSpPr>
            <p:cNvPr id="26635" name="Text Box 16">
              <a:extLst>
                <a:ext uri="{FF2B5EF4-FFF2-40B4-BE49-F238E27FC236}">
                  <a16:creationId xmlns:a16="http://schemas.microsoft.com/office/drawing/2014/main" id="{A20E1275-F2C6-FA10-998D-451A3CC39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3017"/>
              <a:ext cx="47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Note</a:t>
              </a:r>
            </a:p>
          </p:txBody>
        </p:sp>
        <p:sp>
          <p:nvSpPr>
            <p:cNvPr id="26636" name="Text Box 17">
              <a:extLst>
                <a:ext uri="{FF2B5EF4-FFF2-40B4-BE49-F238E27FC236}">
                  <a16:creationId xmlns:a16="http://schemas.microsoft.com/office/drawing/2014/main" id="{AD17D750-0DBB-2D62-E51B-BACAA0C61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524"/>
              <a:ext cx="299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Documente un élément du modèle</a:t>
              </a:r>
            </a:p>
          </p:txBody>
        </p:sp>
        <p:sp>
          <p:nvSpPr>
            <p:cNvPr id="26637" name="Line 22">
              <a:extLst>
                <a:ext uri="{FF2B5EF4-FFF2-40B4-BE49-F238E27FC236}">
                  <a16:creationId xmlns:a16="http://schemas.microsoft.com/office/drawing/2014/main" id="{09F93F98-533B-700B-81C9-D86201D48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" y="3566"/>
              <a:ext cx="95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638" name="Text Box 23">
              <a:extLst>
                <a:ext uri="{FF2B5EF4-FFF2-40B4-BE49-F238E27FC236}">
                  <a16:creationId xmlns:a16="http://schemas.microsoft.com/office/drawing/2014/main" id="{DECB34FF-C22A-3D32-CAF9-375578565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3701"/>
              <a:ext cx="1669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Relation d</a:t>
              </a:r>
              <a:r>
                <a:rPr lang="ja-JP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’</a:t>
              </a:r>
              <a:r>
                <a:rPr lang="fr-FR" altLang="ja-JP" sz="1800">
                  <a:solidFill>
                    <a:srgbClr val="A50021"/>
                  </a:solidFill>
                  <a:latin typeface="Verdana" panose="020B0604030504040204" pitchFamily="34" charset="0"/>
                </a:rPr>
                <a:t>utilisation</a:t>
              </a:r>
              <a:endParaRPr lang="fr-FR" altLang="fr-FR" sz="1800">
                <a:solidFill>
                  <a:srgbClr val="A5002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6639" name="Text Box 24">
              <a:extLst>
                <a:ext uri="{FF2B5EF4-FFF2-40B4-BE49-F238E27FC236}">
                  <a16:creationId xmlns:a16="http://schemas.microsoft.com/office/drawing/2014/main" id="{81AE301B-1E36-14EE-E8CC-C3709B8F7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3473"/>
              <a:ext cx="3719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Le cas source contient aussi le comportement décrit dans la cas destination</a:t>
              </a:r>
            </a:p>
          </p:txBody>
        </p:sp>
      </p:grpSp>
      <p:sp>
        <p:nvSpPr>
          <p:cNvPr id="26627" name="Rectangle 26">
            <a:extLst>
              <a:ext uri="{FF2B5EF4-FFF2-40B4-BE49-F238E27FC236}">
                <a16:creationId xmlns:a16="http://schemas.microsoft.com/office/drawing/2014/main" id="{16B16DD0-959F-5B39-383F-83D61A77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74" y="1432833"/>
            <a:ext cx="81010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fr-FR" altLang="fr-FR" sz="1800">
                <a:latin typeface="+mn-lt"/>
                <a:ea typeface="+mn-lt"/>
                <a:cs typeface="+mn-lt"/>
              </a:rPr>
              <a:t>Structurer les besoins des utilisateurs et les objectifs correspondants du système. 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fr-FR" altLang="fr-FR" sz="1800">
                <a:latin typeface="+mn-lt"/>
                <a:ea typeface="+mn-lt"/>
                <a:cs typeface="+mn-lt"/>
              </a:rPr>
              <a:t>Représenter des cas "réels" d'utilisation ;  pas de solutions d'implémentation ni un inventaire fonctionnel du système.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6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A50021"/>
                </a:solidFill>
                <a:latin typeface="Verdana"/>
                <a:ea typeface="ＭＳ Ｐゴシック"/>
              </a:rPr>
              <a:t>Notation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63D56-AFB7-6E4D-222C-A7D47C35C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2246644416"/>
      </p:ext>
    </p:extLst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0333-56BD-6A89-E54E-BA7BD7E02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CC56882-8887-A59D-DD0E-3C04E305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481394"/>
            <a:ext cx="6043483" cy="51102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A8FF82-8A24-F48D-5037-F8C85EB43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5D2B39-95E7-F9EB-D3F2-A573429D6849}"/>
              </a:ext>
            </a:extLst>
          </p:cNvPr>
          <p:cNvSpPr txBox="1"/>
          <p:nvPr/>
        </p:nvSpPr>
        <p:spPr>
          <a:xfrm>
            <a:off x="6724135" y="1482810"/>
            <a:ext cx="502919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>
                <a:ea typeface="Calibri"/>
                <a:cs typeface="Calibri"/>
              </a:rPr>
              <a:t>Extend</a:t>
            </a:r>
            <a:r>
              <a:rPr lang="fr-FR">
                <a:ea typeface="Calibri"/>
                <a:cs typeface="Calibri"/>
              </a:rPr>
              <a:t>: comportement optionnel. On peut demander de l'aide à l'employé(e) lors du passage en caisse.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 err="1">
                <a:ea typeface="Calibri"/>
                <a:cs typeface="Calibri"/>
              </a:rPr>
              <a:t>Include</a:t>
            </a:r>
            <a:r>
              <a:rPr lang="fr-FR">
                <a:ea typeface="Calibri"/>
                <a:cs typeface="Calibri"/>
              </a:rPr>
              <a:t>: Comportement obligatoire qui "fait partie" du cas d'utilisation plus général. Le paiement est obligatoire lors du passage en caisse.</a:t>
            </a:r>
          </a:p>
        </p:txBody>
      </p:sp>
    </p:spTree>
    <p:extLst>
      <p:ext uri="{BB962C8B-B14F-4D97-AF65-F5344CB8AC3E}">
        <p14:creationId xmlns:p14="http://schemas.microsoft.com/office/powerpoint/2010/main" val="335056171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67F-265D-694A-CA75-BDB837AC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6EA12E5-1AB2-3E48-8DCF-A47322029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0456B1-0BC5-57C2-41ED-C2A7D3620B90}"/>
              </a:ext>
            </a:extLst>
          </p:cNvPr>
          <p:cNvSpPr txBox="1"/>
          <p:nvPr/>
        </p:nvSpPr>
        <p:spPr>
          <a:xfrm>
            <a:off x="575667" y="5439424"/>
            <a:ext cx="1114334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ea typeface="Calibri"/>
                <a:cs typeface="Calibri"/>
              </a:rPr>
              <a:t>Un sous-ensemble de l'exemple précédent, sous </a:t>
            </a:r>
            <a:r>
              <a:rPr lang="fr-FR" sz="1600" err="1">
                <a:ea typeface="Calibri"/>
                <a:cs typeface="Calibri"/>
              </a:rPr>
              <a:t>Modelio</a:t>
            </a:r>
            <a:r>
              <a:rPr lang="fr-FR" sz="1600">
                <a:ea typeface="Calibri"/>
                <a:cs typeface="Calibri"/>
              </a:rPr>
              <a:t> (éditeur UML gratuit) avec utilisation d'une note et d'un point d'extension.</a:t>
            </a:r>
            <a:endParaRPr lang="fr-FR" sz="1600"/>
          </a:p>
        </p:txBody>
      </p:sp>
      <p:pic>
        <p:nvPicPr>
          <p:cNvPr id="2" name="Image 1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EDEF5EF4-F22A-0646-0FA3-594FB128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7" y="1480218"/>
            <a:ext cx="7696200" cy="39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049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AD4F7C-E742-F033-88A1-3323C7C9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Comment s'y retrouver?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453C4-FF64-0335-6BA9-1D6D5126CAD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</a:t>
            </a:r>
            <a:r>
              <a:rPr lang="fr-FR" b="1">
                <a:latin typeface="Calibri Light"/>
                <a:ea typeface="Calibri Light"/>
                <a:cs typeface="Calibri Light"/>
              </a:rPr>
              <a:t>qui fait aussi</a:t>
            </a:r>
            <a:r>
              <a:rPr lang="fr-FR">
                <a:latin typeface="Calibri Light"/>
                <a:ea typeface="Calibri Light"/>
                <a:cs typeface="Calibri Light"/>
              </a:rPr>
              <a:t> la fiche de paie de ses employés</a:t>
            </a:r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9BB57C-FC5F-AE95-C378-67868BDB98A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Unified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Modeling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Language</a:t>
            </a:r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Langage: Il y a des règles à connaître pour obtenir une modélisation non ambigüe. 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De Modélisation: Nous allons décrire une vue conceptuelle du système étudié. Ce modèle sera indépendant du langage de programmation, et pourra être utilisé pour décrire le système au-delà de ses aspects informatiques.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Unifié: UML est le résultat de l'unification de plusieurs méthodes de conception objet.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037449-D2AC-8BF6-5098-B68D5A086F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D7F93E-E7DB-5869-58EE-204F4508EA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3334347-B919-BBE8-EFE0-57C4493E713A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6837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contenu 2">
            <a:extLst>
              <a:ext uri="{FF2B5EF4-FFF2-40B4-BE49-F238E27FC236}">
                <a16:creationId xmlns:a16="http://schemas.microsoft.com/office/drawing/2014/main" id="{3CB42688-EA87-BD5D-21BD-F597BF439F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7979" y="1341438"/>
            <a:ext cx="10042071" cy="52562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Que sont les cas d'utilisation? </a:t>
            </a:r>
            <a:r>
              <a:rPr lang="fr-FR" altLang="fr-FR" sz="1800">
                <a:solidFill>
                  <a:srgbClr val="000000"/>
                </a:solidFill>
                <a:latin typeface="+mj-lt"/>
              </a:rPr>
              <a:t>Ils sont un ensemble cohérent d'interactions entre des acteurs et le système</a:t>
            </a:r>
          </a:p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Comment les trouver? </a:t>
            </a:r>
            <a:r>
              <a:rPr lang="fr-FR" altLang="fr-FR" sz="1800">
                <a:solidFill>
                  <a:srgbClr val="000000"/>
                </a:solidFill>
                <a:latin typeface="+mj-lt"/>
              </a:rPr>
              <a:t>A partir des acteurs on détermine leurs besoins</a:t>
            </a: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secrétaire : maintien la liste des matières et des cours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professeur : demande la liste des cours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étudiant : s'inscrit</a:t>
            </a:r>
            <a:endParaRPr lang="fr-FR" altLang="fr-FR" sz="1800"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1800"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Le nom d'un cas d'utilisation commence souvent par un verbe, puis qu'il s'agit d'un "bout de scénario" qu'un acteur doit pouvoir accomplir, une action.</a:t>
            </a:r>
            <a:endParaRPr lang="fr-FR" sz="1800"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diagramme de cas d'utilisation fournit un moyen de :</a:t>
            </a: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capturer les besoins du système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communiquer avec les utilisateurs finaux et les experts du domaine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tester le système</a:t>
            </a:r>
            <a:endParaRPr lang="fr-FR" altLang="fr-FR" sz="1800">
              <a:ea typeface="Calibri Light"/>
              <a:cs typeface="Calibri Light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F4768F-EC5B-BDB9-5581-882D40EEAC4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C7FDB-5413-3B2A-2596-405D9C66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contenu 2">
            <a:extLst>
              <a:ext uri="{FF2B5EF4-FFF2-40B4-BE49-F238E27FC236}">
                <a16:creationId xmlns:a16="http://schemas.microsoft.com/office/drawing/2014/main" id="{2C64ED03-CE0D-61D8-FC39-D945DE97EF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7979" y="1341438"/>
            <a:ext cx="10042071" cy="52562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>
                <a:latin typeface="Sans-Serif"/>
                <a:ea typeface="Calibri Light"/>
                <a:cs typeface="Calibri Light"/>
              </a:rPr>
              <a:t>En résumé:</a:t>
            </a:r>
          </a:p>
          <a:p>
            <a:pPr lvl="1">
              <a:lnSpc>
                <a:spcPct val="120000"/>
              </a:lnSpc>
            </a:pPr>
            <a:r>
              <a:rPr lang="fr-FR" sz="2000"/>
              <a:t>Les cas d'utilisation sont identifiés en examinant les acteurs et en définissant ce que chaque acteur est capable de faire avec le système</a:t>
            </a:r>
            <a:endParaRPr lang="en-US" sz="2000"/>
          </a:p>
          <a:p>
            <a:pPr lvl="1">
              <a:lnSpc>
                <a:spcPct val="120000"/>
              </a:lnSpc>
            </a:pPr>
            <a:r>
              <a:rPr lang="fr-FR" sz="2000"/>
              <a:t>Chaque fois qu'un acteur interagit avec le système, le use case instancie un scénario</a:t>
            </a:r>
            <a:endParaRPr lang="en-US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120000"/>
              </a:lnSpc>
            </a:pPr>
            <a:endParaRPr lang="fr-FR" sz="2000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fr-FR" altLang="fr-FR" sz="1800">
                <a:latin typeface="Calibri" panose="020F0502020204030204"/>
                <a:ea typeface="Calibri Light"/>
                <a:cs typeface="Calibri Light"/>
              </a:rPr>
              <a:t>Les questions importantes:</a:t>
            </a: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quelles sont les tâches de l'acteur 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quelles informations l'acteur doit créer, sauvegarder, ….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l'acteur devra-t-il informer le système des changements externes?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le système devra-t-il informer l'acteur des changements?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endParaRPr lang="fr-FR" altLang="fr-FR" sz="1800">
              <a:latin typeface="Calibri" panose="020F0502020204030204"/>
              <a:ea typeface="Calibri Light"/>
              <a:cs typeface="Calibri Light"/>
            </a:endParaRPr>
          </a:p>
          <a:p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B8B970-6FF8-8775-86B0-D49EA25BE12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1790448439"/>
      </p:ext>
    </p:extLst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r 6">
            <a:extLst>
              <a:ext uri="{FF2B5EF4-FFF2-40B4-BE49-F238E27FC236}">
                <a16:creationId xmlns:a16="http://schemas.microsoft.com/office/drawing/2014/main" id="{5234B6F7-0868-CA8B-B57C-DB719B80ED2F}"/>
              </a:ext>
            </a:extLst>
          </p:cNvPr>
          <p:cNvGrpSpPr>
            <a:grpSpLocks/>
          </p:cNvGrpSpPr>
          <p:nvPr/>
        </p:nvGrpSpPr>
        <p:grpSpPr bwMode="auto">
          <a:xfrm>
            <a:off x="4904468" y="1609498"/>
            <a:ext cx="7291616" cy="3733800"/>
            <a:chOff x="1331055" y="1700808"/>
            <a:chExt cx="7290218" cy="3732619"/>
          </a:xfrm>
        </p:grpSpPr>
        <p:pic>
          <p:nvPicPr>
            <p:cNvPr id="31747" name="Image 7">
              <a:extLst>
                <a:ext uri="{FF2B5EF4-FFF2-40B4-BE49-F238E27FC236}">
                  <a16:creationId xmlns:a16="http://schemas.microsoft.com/office/drawing/2014/main" id="{9C276AF1-642B-4675-96C8-50EB183B5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30" y="1700808"/>
              <a:ext cx="7270943" cy="373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rondir un rectangle à un seul coin 2">
              <a:extLst>
                <a:ext uri="{FF2B5EF4-FFF2-40B4-BE49-F238E27FC236}">
                  <a16:creationId xmlns:a16="http://schemas.microsoft.com/office/drawing/2014/main" id="{6640814F-0368-AAD3-89B2-21FF53DF9B4B}"/>
                </a:ext>
              </a:extLst>
            </p:cNvPr>
            <p:cNvSpPr/>
            <p:nvPr/>
          </p:nvSpPr>
          <p:spPr>
            <a:xfrm>
              <a:off x="4140392" y="3573465"/>
              <a:ext cx="1295152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5" name="Arrondir un rectangle à un seul coin 4">
              <a:extLst>
                <a:ext uri="{FF2B5EF4-FFF2-40B4-BE49-F238E27FC236}">
                  <a16:creationId xmlns:a16="http://schemas.microsoft.com/office/drawing/2014/main" id="{202510DF-D878-2124-8459-832F0EF8322B}"/>
                </a:ext>
              </a:extLst>
            </p:cNvPr>
            <p:cNvSpPr/>
            <p:nvPr/>
          </p:nvSpPr>
          <p:spPr>
            <a:xfrm>
              <a:off x="4932403" y="4436792"/>
              <a:ext cx="3168043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6" name="Arrondir un rectangle à un seul coin 5">
              <a:extLst>
                <a:ext uri="{FF2B5EF4-FFF2-40B4-BE49-F238E27FC236}">
                  <a16:creationId xmlns:a16="http://schemas.microsoft.com/office/drawing/2014/main" id="{E5675EFE-8798-3564-D331-10310E9F8896}"/>
                </a:ext>
              </a:extLst>
            </p:cNvPr>
            <p:cNvSpPr/>
            <p:nvPr/>
          </p:nvSpPr>
          <p:spPr>
            <a:xfrm>
              <a:off x="1331055" y="4436792"/>
              <a:ext cx="3169630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31751" name="ZoneTexte 3">
              <a:extLst>
                <a:ext uri="{FF2B5EF4-FFF2-40B4-BE49-F238E27FC236}">
                  <a16:creationId xmlns:a16="http://schemas.microsoft.com/office/drawing/2014/main" id="{9497D7A9-7FA6-B5A8-E54D-3AECA2216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076" y="2690336"/>
              <a:ext cx="110259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Maintenir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programme</a:t>
              </a:r>
            </a:p>
          </p:txBody>
        </p:sp>
        <p:sp>
          <p:nvSpPr>
            <p:cNvPr id="31752" name="ZoneTexte 8">
              <a:extLst>
                <a:ext uri="{FF2B5EF4-FFF2-40B4-BE49-F238E27FC236}">
                  <a16:creationId xmlns:a16="http://schemas.microsoft.com/office/drawing/2014/main" id="{1EE573CA-4B4A-B3AD-DABF-37C1C74D6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184" y="3573016"/>
              <a:ext cx="9228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S’inscrire</a:t>
              </a:r>
            </a:p>
          </p:txBody>
        </p:sp>
        <p:sp>
          <p:nvSpPr>
            <p:cNvPr id="31753" name="ZoneTexte 9">
              <a:extLst>
                <a:ext uri="{FF2B5EF4-FFF2-40B4-BE49-F238E27FC236}">
                  <a16:creationId xmlns:a16="http://schemas.microsoft.com/office/drawing/2014/main" id="{6A95D5D3-01EA-CF6B-6B07-30A147AF1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525" y="3356992"/>
              <a:ext cx="103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Demander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la liste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des cours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DA38A7E-19D0-F52F-1AE6-D5F6FE8D2EB1}"/>
              </a:ext>
            </a:extLst>
          </p:cNvPr>
          <p:cNvSpPr txBox="1"/>
          <p:nvPr/>
        </p:nvSpPr>
        <p:spPr>
          <a:xfrm>
            <a:off x="68120" y="1672543"/>
            <a:ext cx="9970292" cy="3611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14D3C7C-E15E-13D7-803A-0B6C9F06D4A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contenu 2">
            <a:extLst>
              <a:ext uri="{FF2B5EF4-FFF2-40B4-BE49-F238E27FC236}">
                <a16:creationId xmlns:a16="http://schemas.microsoft.com/office/drawing/2014/main" id="{5BAF94E8-8AAB-EBF2-42E2-0841498BA8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3585" y="1640796"/>
            <a:ext cx="11188699" cy="4430259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/ la secrétaire se connecte au système d'enregistrement et entre son mot de passe ←  </a:t>
            </a:r>
            <a:r>
              <a:rPr lang="fr-FR" altLang="fr-FR" sz="2000">
                <a:solidFill>
                  <a:srgbClr val="000090"/>
                </a:solidFill>
                <a:latin typeface="Tahoma (Corps)"/>
                <a:cs typeface="Tahoma (Corps)" charset="0"/>
              </a:rPr>
              <a:t>état d'entrée dans le cas d'utilisation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</a:t>
            </a:r>
            <a:r>
              <a:rPr lang="fr-FR" altLang="fr-FR" sz="2000">
                <a:solidFill>
                  <a:srgbClr val="FF0000"/>
                </a:solidFill>
                <a:latin typeface="Tahoma (Corps)"/>
                <a:cs typeface="Tahoma (Corps)" charset="0"/>
              </a:rPr>
              <a:t>vérifie le mot de passe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demande de sélectionner le semestre</a:t>
            </a:r>
          </a:p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/ la secrétaire saisit le semestre désiré</a:t>
            </a:r>
          </a:p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demande au / à la secrétaire de choisir une action sur la matière parmi : ajouter, supprimer, voir ou quitter</a:t>
            </a: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a) si le choix est ajouter,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Ajouter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b) si le choix est supprimer,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Supprimer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c) si le choix est voir,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Visualiser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d) si le choix est quitter, le cas d'utilisation se termine </a:t>
            </a:r>
            <a:r>
              <a:rPr lang="fr-FR" altLang="fr-FR" sz="1600">
                <a:solidFill>
                  <a:srgbClr val="000090"/>
                </a:solidFill>
              </a:rPr>
              <a:t>←  sortie du cas d'utilisation car l'objectif est rempli</a:t>
            </a:r>
            <a:endParaRPr lang="fr-FR" altLang="fr-FR" sz="1600">
              <a:solidFill>
                <a:srgbClr val="000090"/>
              </a:solidFill>
              <a:ea typeface="Calibri Light"/>
              <a:cs typeface="Calibri Light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208042-020F-259D-644E-CBCC9B102D43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contenu 2">
            <a:extLst>
              <a:ext uri="{FF2B5EF4-FFF2-40B4-BE49-F238E27FC236}">
                <a16:creationId xmlns:a16="http://schemas.microsoft.com/office/drawing/2014/main" id="{AB5ED40A-1635-FFFB-0537-8C6DB6B682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336" y="1341438"/>
            <a:ext cx="10123714" cy="5256212"/>
          </a:xfrm>
        </p:spPr>
        <p:txBody>
          <a:bodyPr vert="horz" lIns="0" tIns="0" rIns="0" bIns="0" rtlCol="0" anchor="t">
            <a:noAutofit/>
          </a:bodyPr>
          <a:lstStyle/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latin typeface="Tahoma (Corps)"/>
                <a:cs typeface="Tahoma (Corps)" charset="0"/>
              </a:rPr>
              <a:t>Un UC correspond à une vue externe du système</a:t>
            </a:r>
            <a:endParaRPr lang="fr-FR"/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  <a:latin typeface="Tahoma (Corps)"/>
                <a:cs typeface="Tahoma (Corps)" charset="0"/>
              </a:rPr>
              <a:t>ATTENTION : ne pas confondre avec la décomposition fonctionnelle</a:t>
            </a:r>
          </a:p>
          <a:p>
            <a:pPr eaLnBrk="1" hangingPunct="1"/>
            <a:r>
              <a:rPr lang="fr-FR" altLang="fr-FR" sz="2000">
                <a:latin typeface="Tahoma (Corps)"/>
                <a:cs typeface="Tahoma (Corps)" charset="0"/>
              </a:rPr>
              <a:t>Un UC est un ensemble de succession d’actions, en AUCUN CAS une seule action</a:t>
            </a:r>
          </a:p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Les </a:t>
            </a:r>
            <a:r>
              <a:rPr lang="fr-FR" altLang="fr-FR" sz="2000">
                <a:latin typeface="Tahoma (Corps)"/>
              </a:rPr>
              <a:t>interactions</a:t>
            </a:r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permettent de passer d'un cas d'utilisation à un autre, et les </a:t>
            </a:r>
            <a:r>
              <a:rPr lang="fr-FR" altLang="fr-FR" sz="2000">
                <a:latin typeface="Tahoma (Corps)"/>
              </a:rPr>
              <a:t>diagrammes d'interaction</a:t>
            </a:r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décrivent comment les use cases sont réalisés par ces interactions</a:t>
            </a:r>
          </a:p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… Mais il s'agit d'une autre catégorie de diagrammes.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14756DA-5B01-27F9-DB65-32124983F39D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E5B1D-D638-F0B8-BF91-29E0C5804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r 6">
            <a:extLst>
              <a:ext uri="{FF2B5EF4-FFF2-40B4-BE49-F238E27FC236}">
                <a16:creationId xmlns:a16="http://schemas.microsoft.com/office/drawing/2014/main" id="{BAED8748-B062-1428-085E-7A340B51F91F}"/>
              </a:ext>
            </a:extLst>
          </p:cNvPr>
          <p:cNvGrpSpPr>
            <a:grpSpLocks/>
          </p:cNvGrpSpPr>
          <p:nvPr/>
        </p:nvGrpSpPr>
        <p:grpSpPr bwMode="auto">
          <a:xfrm>
            <a:off x="4904468" y="1609498"/>
            <a:ext cx="7291616" cy="3733800"/>
            <a:chOff x="1331055" y="1700808"/>
            <a:chExt cx="7290218" cy="3732619"/>
          </a:xfrm>
        </p:grpSpPr>
        <p:pic>
          <p:nvPicPr>
            <p:cNvPr id="31747" name="Image 7">
              <a:extLst>
                <a:ext uri="{FF2B5EF4-FFF2-40B4-BE49-F238E27FC236}">
                  <a16:creationId xmlns:a16="http://schemas.microsoft.com/office/drawing/2014/main" id="{9C5FEC6D-0377-FE25-6DF5-4B4D8C5F6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30" y="1700808"/>
              <a:ext cx="7270943" cy="373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rondir un rectangle à un seul coin 2">
              <a:extLst>
                <a:ext uri="{FF2B5EF4-FFF2-40B4-BE49-F238E27FC236}">
                  <a16:creationId xmlns:a16="http://schemas.microsoft.com/office/drawing/2014/main" id="{03C3EE09-B5D2-75EA-D76B-6A5F2CC6B646}"/>
                </a:ext>
              </a:extLst>
            </p:cNvPr>
            <p:cNvSpPr/>
            <p:nvPr/>
          </p:nvSpPr>
          <p:spPr>
            <a:xfrm>
              <a:off x="4140392" y="3573465"/>
              <a:ext cx="1295152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5" name="Arrondir un rectangle à un seul coin 4">
              <a:extLst>
                <a:ext uri="{FF2B5EF4-FFF2-40B4-BE49-F238E27FC236}">
                  <a16:creationId xmlns:a16="http://schemas.microsoft.com/office/drawing/2014/main" id="{ECD2BA16-DF9D-37E5-263C-6DD910B1E8B1}"/>
                </a:ext>
              </a:extLst>
            </p:cNvPr>
            <p:cNvSpPr/>
            <p:nvPr/>
          </p:nvSpPr>
          <p:spPr>
            <a:xfrm>
              <a:off x="4932403" y="4436792"/>
              <a:ext cx="3168043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6" name="Arrondir un rectangle à un seul coin 5">
              <a:extLst>
                <a:ext uri="{FF2B5EF4-FFF2-40B4-BE49-F238E27FC236}">
                  <a16:creationId xmlns:a16="http://schemas.microsoft.com/office/drawing/2014/main" id="{16489691-17FA-5CA1-1756-65389573E322}"/>
                </a:ext>
              </a:extLst>
            </p:cNvPr>
            <p:cNvSpPr/>
            <p:nvPr/>
          </p:nvSpPr>
          <p:spPr>
            <a:xfrm>
              <a:off x="1331055" y="4436792"/>
              <a:ext cx="3169630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31751" name="ZoneTexte 3">
              <a:extLst>
                <a:ext uri="{FF2B5EF4-FFF2-40B4-BE49-F238E27FC236}">
                  <a16:creationId xmlns:a16="http://schemas.microsoft.com/office/drawing/2014/main" id="{051DC9B3-6A80-DBEC-4167-D7C1FB1FF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076" y="2690336"/>
              <a:ext cx="110259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Maintenir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programme</a:t>
              </a:r>
            </a:p>
          </p:txBody>
        </p:sp>
        <p:sp>
          <p:nvSpPr>
            <p:cNvPr id="31752" name="ZoneTexte 8">
              <a:extLst>
                <a:ext uri="{FF2B5EF4-FFF2-40B4-BE49-F238E27FC236}">
                  <a16:creationId xmlns:a16="http://schemas.microsoft.com/office/drawing/2014/main" id="{E04C31A9-3CCB-0F24-7FA6-650C42AE2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184" y="3573016"/>
              <a:ext cx="9228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S’inscrire</a:t>
              </a:r>
            </a:p>
          </p:txBody>
        </p:sp>
        <p:sp>
          <p:nvSpPr>
            <p:cNvPr id="31753" name="ZoneTexte 9">
              <a:extLst>
                <a:ext uri="{FF2B5EF4-FFF2-40B4-BE49-F238E27FC236}">
                  <a16:creationId xmlns:a16="http://schemas.microsoft.com/office/drawing/2014/main" id="{DC4DEA8B-44BC-6C69-4FAF-5834A9D52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525" y="3356992"/>
              <a:ext cx="103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Demander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la liste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des cours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91E7D21-9FAE-703C-2831-B7F5B443FE97}"/>
              </a:ext>
            </a:extLst>
          </p:cNvPr>
          <p:cNvSpPr txBox="1"/>
          <p:nvPr/>
        </p:nvSpPr>
        <p:spPr>
          <a:xfrm>
            <a:off x="68120" y="1672543"/>
            <a:ext cx="9970292" cy="3611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5A2E36D-ECFE-A81E-9C72-447CB4AAEC6C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D8BDA9D2-32C3-3532-1AF1-47D0AEF6BC8B}"/>
              </a:ext>
            </a:extLst>
          </p:cNvPr>
          <p:cNvSpPr txBox="1">
            <a:spLocks/>
          </p:cNvSpPr>
          <p:nvPr/>
        </p:nvSpPr>
        <p:spPr>
          <a:xfrm>
            <a:off x="10040098" y="2579914"/>
            <a:ext cx="1592545" cy="526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ESSAYEZ!</a:t>
            </a:r>
            <a:endParaRPr lang="fr-FR"/>
          </a:p>
        </p:txBody>
      </p:sp>
      <p:pic>
        <p:nvPicPr>
          <p:cNvPr id="9" name="Espace réservé pour une image  10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AAA98A45-69F8-AA6C-42EE-63583580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95" r="18795"/>
          <a:stretch/>
        </p:blipFill>
        <p:spPr>
          <a:xfrm>
            <a:off x="9521322" y="2534"/>
            <a:ext cx="2637866" cy="25769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CE28736-1441-DB35-6D6F-849C02B7A898}"/>
              </a:ext>
            </a:extLst>
          </p:cNvPr>
          <p:cNvSpPr txBox="1"/>
          <p:nvPr/>
        </p:nvSpPr>
        <p:spPr>
          <a:xfrm>
            <a:off x="9398000" y="2580640"/>
            <a:ext cx="2794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Faites-le. Il n'y a pas d'essai.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684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D49F-EF89-1D39-51A7-BAB51D71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9AFDFF3F-6B54-1269-D0AA-898B3FBF9E5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999372" cy="611188"/>
          </a:xfrm>
          <a:noFill/>
        </p:spPr>
        <p:txBody>
          <a:bodyPr anchor="ctr"/>
          <a:lstStyle/>
          <a:p>
            <a:r>
              <a:rPr lang="fr-FR" dirty="0">
                <a:solidFill>
                  <a:srgbClr val="00B050"/>
                </a:solidFill>
              </a:rPr>
              <a:t>Polymorphisme</a:t>
            </a:r>
            <a:r>
              <a:rPr lang="fr-FR" dirty="0">
                <a:solidFill>
                  <a:srgbClr val="00B050"/>
                </a:solidFill>
                <a:ea typeface="+mn-lt"/>
                <a:cs typeface="+mn-lt"/>
              </a:rPr>
              <a:t> avancé, interfaces et classes abstraites</a:t>
            </a:r>
            <a:endParaRPr lang="fr-FR" altLang="fr-FR" dirty="0">
              <a:solidFill>
                <a:srgbClr val="00B050"/>
              </a:solidFill>
            </a:endParaRP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18DE5536-8B9F-A787-850B-E18C780B4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96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4552FA7-4B2F-D260-54FA-DB27AA06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3060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A3BB-E3A8-3D05-4A65-791D3460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1B7F18-69AB-D917-8EBC-9EB952CD6A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05EE0D-4065-6618-8753-8ABFFFE4AD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97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66F6F-AE7D-96BE-DB81-2325D449EF2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A614BE9-2418-9C4B-9C84-535503A966D8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1170113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Avec ce que l'on a vu, on est bons? On a résolu tous les problèmes de conception?</a:t>
            </a:r>
            <a:endParaRPr lang="fr-FR">
              <a:ea typeface="Calibri"/>
              <a:cs typeface="Calibri"/>
            </a:endParaRPr>
          </a:p>
          <a:p>
            <a:endParaRPr lang="fr-FR" b="0">
              <a:ea typeface="Calibri"/>
              <a:cs typeface="Calibri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15843887-9830-B9B7-002F-9E071C3458BC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859ED1-F149-A3C6-FA40-6B6114C13CD6}"/>
              </a:ext>
            </a:extLst>
          </p:cNvPr>
          <p:cNvSpPr txBox="1"/>
          <p:nvPr/>
        </p:nvSpPr>
        <p:spPr>
          <a:xfrm>
            <a:off x="181429" y="2552700"/>
            <a:ext cx="99761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Vous vous en doutez, mais... pas vraiment, non.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46DE83-A408-9AEA-0238-7992F33213F8}"/>
              </a:ext>
            </a:extLst>
          </p:cNvPr>
          <p:cNvSpPr txBox="1"/>
          <p:nvPr/>
        </p:nvSpPr>
        <p:spPr>
          <a:xfrm>
            <a:off x="406400" y="3124200"/>
            <a:ext cx="3606800" cy="27905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exister() { /* ... */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respirer() { /* ... */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CF8D64-B7BA-937A-5ED9-158E5FBFEB5D}"/>
              </a:ext>
            </a:extLst>
          </p:cNvPr>
          <p:cNvSpPr txBox="1"/>
          <p:nvPr/>
        </p:nvSpPr>
        <p:spPr>
          <a:xfrm>
            <a:off x="4559300" y="2921000"/>
            <a:ext cx="7010400" cy="27628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EtreVivantVolant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{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voler() { /* ... */ 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EtreVivantNageur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{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nager() { /* ... */ 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605E14-AE79-111E-6778-0E51FD7C1233}"/>
              </a:ext>
            </a:extLst>
          </p:cNvPr>
          <p:cNvSpPr txBox="1"/>
          <p:nvPr/>
        </p:nvSpPr>
        <p:spPr>
          <a:xfrm>
            <a:off x="404364" y="5555172"/>
            <a:ext cx="10619835" cy="19174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Problème : où placer le cormoran, qui vole ET nage ?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Il faudrait créer </a:t>
            </a:r>
            <a:r>
              <a:rPr lang="fr-FR" sz="1600" err="1">
                <a:ea typeface="Calibri"/>
                <a:cs typeface="Calibri"/>
              </a:rPr>
              <a:t>EtreVivantVolantNageur</a:t>
            </a:r>
            <a:r>
              <a:rPr lang="fr-FR" sz="1600">
                <a:ea typeface="Calibri"/>
                <a:cs typeface="Calibri"/>
              </a:rPr>
              <a:t>... Peut-être juste pour quelques cas particuliers?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0" name="Image 9" descr="Une image contenant oiseau, oiseau aquatique, bec, plein air&#10;&#10;Le contenu généré par l’IA peut être incorrect.">
            <a:extLst>
              <a:ext uri="{FF2B5EF4-FFF2-40B4-BE49-F238E27FC236}">
                <a16:creationId xmlns:a16="http://schemas.microsoft.com/office/drawing/2014/main" id="{B5A7A188-5095-F75B-9973-8C750C01D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013" y="4598988"/>
            <a:ext cx="2835275" cy="18891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1DE727-A44B-F286-746C-5E17A6301F3B}"/>
              </a:ext>
            </a:extLst>
          </p:cNvPr>
          <p:cNvSpPr txBox="1"/>
          <p:nvPr/>
        </p:nvSpPr>
        <p:spPr>
          <a:xfrm>
            <a:off x="8763000" y="6489700"/>
            <a:ext cx="1498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Trop la classe!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8" grpId="0"/>
      <p:bldP spid="9" grpId="0"/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5B638-376C-3AE3-3442-3C2D2C2D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855234-9015-99BD-6C51-E9D6EF1D2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12AB6-17BA-701F-6D03-C575A2521E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98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5509F-15B5-F483-67CD-4656BC1E2CB2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471589B1-CC29-DD5A-D391-C4DE55475E30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1170113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Avec ce que l'on a vu, on est bons? On a résolu tous les problèmes de conception?</a:t>
            </a:r>
            <a:endParaRPr lang="fr-FR">
              <a:ea typeface="Calibri"/>
              <a:cs typeface="Calibri"/>
            </a:endParaRPr>
          </a:p>
          <a:p>
            <a:endParaRPr lang="fr-FR" b="0">
              <a:ea typeface="Calibri"/>
              <a:cs typeface="Calibri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F4FBD9AD-1511-7A31-69A2-19A364F6232F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3BAB4D-8116-6E71-AD13-538CBE8B5D69}"/>
              </a:ext>
            </a:extLst>
          </p:cNvPr>
          <p:cNvSpPr txBox="1"/>
          <p:nvPr/>
        </p:nvSpPr>
        <p:spPr>
          <a:xfrm>
            <a:off x="181429" y="2552700"/>
            <a:ext cx="9976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L'idée derrière les interfaces, est de créer des comportements que l'on peut "embarquer" indépendamment de sa propre hiérarchie de classes.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6412EC-F9A2-4477-C1D5-3533FE097B45}"/>
              </a:ext>
            </a:extLst>
          </p:cNvPr>
          <p:cNvSpPr txBox="1"/>
          <p:nvPr/>
        </p:nvSpPr>
        <p:spPr>
          <a:xfrm>
            <a:off x="187477" y="3199190"/>
            <a:ext cx="606939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Première approche:</a:t>
            </a:r>
          </a:p>
          <a:p>
            <a:r>
              <a:rPr lang="fr-FR">
                <a:ea typeface="+mn-lt"/>
                <a:cs typeface="+mn-lt"/>
              </a:rPr>
              <a:t>interface Volant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voler();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interface Nageur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nager();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interface Terrestre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marcher(); }</a:t>
            </a:r>
            <a:endParaRPr lang="fr-FR"/>
          </a:p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B8508F-368D-1B39-193D-A9719D82254D}"/>
              </a:ext>
            </a:extLst>
          </p:cNvPr>
          <p:cNvSpPr txBox="1"/>
          <p:nvPr/>
        </p:nvSpPr>
        <p:spPr>
          <a:xfrm>
            <a:off x="2940626" y="4836611"/>
            <a:ext cx="66136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Et la chauve-souris? Elle aussi elle donne dans le bizarre.</a:t>
            </a:r>
          </a:p>
          <a:p>
            <a:r>
              <a:rPr lang="fr-FR">
                <a:ea typeface="+mn-lt"/>
                <a:cs typeface="+mn-lt"/>
              </a:rPr>
              <a:t>class </a:t>
            </a:r>
            <a:r>
              <a:rPr lang="fr-FR" err="1">
                <a:ea typeface="+mn-lt"/>
                <a:cs typeface="+mn-lt"/>
              </a:rPr>
              <a:t>ChauveSouris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extends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Mammifere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implements</a:t>
            </a:r>
            <a:r>
              <a:rPr lang="fr-FR">
                <a:ea typeface="+mn-lt"/>
                <a:cs typeface="+mn-lt"/>
              </a:rPr>
              <a:t> Volant, Nageur { // Combine librement les capacités nécessaires </a:t>
            </a:r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B0CE84-6B59-7CF3-A2C3-48BEE7B468BC}"/>
              </a:ext>
            </a:extLst>
          </p:cNvPr>
          <p:cNvSpPr txBox="1"/>
          <p:nvPr/>
        </p:nvSpPr>
        <p:spPr>
          <a:xfrm>
            <a:off x="179358" y="4549356"/>
            <a:ext cx="89973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class Cormoran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Oiseau </a:t>
            </a:r>
            <a:r>
              <a:rPr lang="fr-FR" err="1">
                <a:ea typeface="Calibri"/>
                <a:cs typeface="Calibri"/>
              </a:rPr>
              <a:t>implements</a:t>
            </a:r>
            <a:r>
              <a:rPr lang="fr-FR">
                <a:ea typeface="Calibri"/>
                <a:cs typeface="Calibri"/>
              </a:rPr>
              <a:t> Volant, Nageur {</a:t>
            </a:r>
          </a:p>
          <a:p>
            <a:r>
              <a:rPr lang="fr-FR">
                <a:ea typeface="Calibri"/>
                <a:cs typeface="Calibri"/>
              </a:rPr>
              <a:t>    // Combine librement les capacités nécessaires</a:t>
            </a:r>
          </a:p>
          <a:p>
            <a:r>
              <a:rPr lang="fr-FR">
                <a:ea typeface="Calibri"/>
                <a:cs typeface="Calibri"/>
              </a:rPr>
              <a:t>}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class Pingouin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Oiseau </a:t>
            </a:r>
            <a:r>
              <a:rPr lang="fr-FR" err="1">
                <a:ea typeface="Calibri"/>
                <a:cs typeface="Calibri"/>
              </a:rPr>
              <a:t>implements</a:t>
            </a:r>
            <a:r>
              <a:rPr lang="fr-FR">
                <a:ea typeface="Calibri"/>
                <a:cs typeface="Calibri"/>
              </a:rPr>
              <a:t> Nageur, Terrestre {</a:t>
            </a:r>
          </a:p>
          <a:p>
            <a:r>
              <a:rPr lang="fr-FR">
                <a:ea typeface="Calibri"/>
                <a:cs typeface="Calibri"/>
              </a:rPr>
              <a:t>    // Pas forcé d'hériter de capacités non pertinentes</a:t>
            </a:r>
          </a:p>
          <a:p>
            <a:r>
              <a:rPr lang="fr-FR">
                <a:ea typeface="Calibri"/>
                <a:cs typeface="Calibri"/>
              </a:rPr>
              <a:t>}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4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76883-324A-9752-B95E-143599F2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E6ADF3-8E28-C1DF-ACB3-B326058B6F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77C175-C25C-EA25-9D4A-E9AAE278FD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99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2FD42D-58FE-A1D0-4BCF-C6F7E50FD699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F3402A83-4AFD-3CAE-C861-ED656DF81DC5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Interfaces Java et leur implémentation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Définition et syntaxe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Une interface en Java définit un contrat que les classes doivent respecter. Elle spécifie quelles méthodes une classe doit implémenter, </a:t>
            </a:r>
            <a:r>
              <a:rPr lang="fr-FR" sz="1800" b="0" u="sng">
                <a:solidFill>
                  <a:srgbClr val="000000"/>
                </a:solidFill>
                <a:ea typeface="+mn-lt"/>
                <a:cs typeface="+mn-lt"/>
              </a:rPr>
              <a:t>sans définir comment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9185C56-CA23-66CE-240D-45407075002A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7DF410-A1D9-094C-77AB-708192A1463F}"/>
              </a:ext>
            </a:extLst>
          </p:cNvPr>
          <p:cNvSpPr txBox="1"/>
          <p:nvPr/>
        </p:nvSpPr>
        <p:spPr>
          <a:xfrm>
            <a:off x="6096000" y="2108200"/>
            <a:ext cx="53340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interface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Méthodes abstraites (implicitement public abstract)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Constante (implicitement public </a:t>
            </a:r>
            <a:r>
              <a:rPr lang="fr-FR" err="1">
                <a:ea typeface="+mn-lt"/>
                <a:cs typeface="+mn-lt"/>
              </a:rPr>
              <a:t>static</a:t>
            </a:r>
            <a:r>
              <a:rPr lang="fr-FR">
                <a:ea typeface="+mn-lt"/>
                <a:cs typeface="+mn-lt"/>
              </a:rPr>
              <a:t> final)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String TYPE_DEFAUT = "GEOMETRIQUE";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1AC037-689E-DFFF-E14E-12C886696B07}"/>
              </a:ext>
            </a:extLst>
          </p:cNvPr>
          <p:cNvSpPr txBox="1"/>
          <p:nvPr/>
        </p:nvSpPr>
        <p:spPr>
          <a:xfrm>
            <a:off x="86264" y="2111315"/>
            <a:ext cx="61595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Cercle implements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this.rayon</a:t>
            </a:r>
            <a:r>
              <a:rPr lang="fr-FR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2 *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UTTOP">
      <a:dk1>
        <a:srgbClr val="035077"/>
      </a:dk1>
      <a:lt1>
        <a:srgbClr val="FFFFFF"/>
      </a:lt1>
      <a:dk2>
        <a:srgbClr val="586CDC"/>
      </a:dk2>
      <a:lt2>
        <a:srgbClr val="119A7E"/>
      </a:lt2>
      <a:accent1>
        <a:srgbClr val="47D995"/>
      </a:accent1>
      <a:accent2>
        <a:srgbClr val="F5D736"/>
      </a:accent2>
      <a:accent3>
        <a:srgbClr val="FE99D4"/>
      </a:accent3>
      <a:accent4>
        <a:srgbClr val="4453AB"/>
      </a:accent4>
      <a:accent5>
        <a:srgbClr val="0F6554"/>
      </a:accent5>
      <a:accent6>
        <a:srgbClr val="37A774"/>
      </a:accent6>
      <a:hlink>
        <a:srgbClr val="C2AA2A"/>
      </a:hlink>
      <a:folHlink>
        <a:srgbClr val="CC7AAC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87E903D68A564EAB1B46118AA0192F" ma:contentTypeVersion="0" ma:contentTypeDescription="Crée un document." ma:contentTypeScope="" ma:versionID="58311966872ed3682aa5a4d7d8d748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dc2724ea5eeb8e9e423cfa8c225edd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56FA91-5DBB-4F1F-A148-4577798B1F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BC4211-127E-462B-9B13-608521C8FDE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C8FF535-5E15-4A71-AFAE-55705D134CEA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15839</Words>
  <Application>Microsoft Office PowerPoint</Application>
  <PresentationFormat>Grand écran</PresentationFormat>
  <Paragraphs>2630</Paragraphs>
  <Slides>201</Slides>
  <Notes>102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201</vt:i4>
      </vt:variant>
    </vt:vector>
  </HeadingPairs>
  <TitlesOfParts>
    <vt:vector size="202" baseType="lpstr">
      <vt:lpstr>Thème Office</vt:lpstr>
      <vt:lpstr>Programmation orientée objet EC0908SI01 </vt:lpstr>
      <vt:lpstr>Peut-on concevoir sans modéliser?</vt:lpstr>
      <vt:lpstr>Contenu du cours</vt:lpstr>
      <vt:lpstr>Un modèle, pour quoi faire? Concepts objets.</vt:lpstr>
      <vt:lpstr>Un modèle, pour quoi faire?</vt:lpstr>
      <vt:lpstr>Pourquoi un modèle "objet"?</vt:lpstr>
      <vt:lpstr>Par où commencer?</vt:lpstr>
      <vt:lpstr>Comment faire?</vt:lpstr>
      <vt:lpstr>Comment s'y retrouver?</vt:lpstr>
      <vt:lpstr>UML</vt:lpstr>
      <vt:lpstr>UML</vt:lpstr>
      <vt:lpstr>UML</vt:lpstr>
      <vt:lpstr>Le diagramme de classes</vt:lpstr>
      <vt:lpstr>Modélisation objet</vt:lpstr>
      <vt:lpstr>Présentation PowerPoint</vt:lpstr>
      <vt:lpstr>Présentation PowerPoint</vt:lpstr>
      <vt:lpstr>Présentation PowerPoint</vt:lpstr>
      <vt:lpstr>Présentation PowerPoint</vt:lpstr>
      <vt:lpstr>Type de relations entre classes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Diagramme de classes</vt:lpstr>
      <vt:lpstr>Présentation PowerPoint</vt:lpstr>
      <vt:lpstr>Reprenons...</vt:lpstr>
      <vt:lpstr>Reprenons...</vt:lpstr>
      <vt:lpstr>Présentation PowerPoint</vt:lpstr>
      <vt:lpstr>Présentation PowerPoint</vt:lpstr>
      <vt:lpstr>Présentation PowerPoint</vt:lpstr>
      <vt:lpstr>Historique de Java</vt:lpstr>
      <vt:lpstr>Java est un langage orienté objets</vt:lpstr>
      <vt:lpstr>Rectifications d'Idées Fausses</vt:lpstr>
      <vt:lpstr>Les caractéristiques du langage Java</vt:lpstr>
      <vt:lpstr>Les caractéristiques du langage Java</vt:lpstr>
      <vt:lpstr>Les caractéristiques du langage Java</vt:lpstr>
      <vt:lpstr>Les caractéristiques du langage Java</vt:lpstr>
      <vt:lpstr>Langage compilé</vt:lpstr>
      <vt:lpstr>Langage interprété (Java)</vt:lpstr>
      <vt:lpstr>Outils JDK classiques</vt:lpstr>
      <vt:lpstr>Les différences avec C++</vt:lpstr>
      <vt:lpstr>Les outils </vt:lpstr>
      <vt:lpstr>Les outils </vt:lpstr>
      <vt:lpstr>Java: Packages essentiels</vt:lpstr>
      <vt:lpstr>Java: Packages essentiels</vt:lpstr>
      <vt:lpstr>Java: Packages essentiels</vt:lpstr>
      <vt:lpstr>Java: Packages essentiels</vt:lpstr>
      <vt:lpstr>JAVA: Structure du langage</vt:lpstr>
      <vt:lpstr>Java : introduction</vt:lpstr>
      <vt:lpstr>Types primitifs</vt:lpstr>
      <vt:lpstr>Types primitifs</vt:lpstr>
      <vt:lpstr>Exemple</vt:lpstr>
      <vt:lpstr>Implémentation de l’héritage</vt:lpstr>
      <vt:lpstr>Implémentation des associations</vt:lpstr>
      <vt:lpstr>Cas de codage</vt:lpstr>
      <vt:lpstr>Conventions </vt:lpstr>
      <vt:lpstr>Constructeur</vt:lpstr>
      <vt:lpstr>Constructeur</vt:lpstr>
      <vt:lpstr>Implémentation de l’agrégation</vt:lpstr>
      <vt:lpstr>Implémentation de l’agrégation</vt:lpstr>
      <vt:lpstr>Implémentation de la composition</vt:lpstr>
      <vt:lpstr>Implémentation de la composition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Le diagramme de cas d’utilisation</vt:lpstr>
      <vt:lpstr>Diagramme de cas d'utilisation</vt:lpstr>
      <vt:lpstr>Diagramme de cas d'utilisation</vt:lpstr>
      <vt:lpstr>Diagramme de cas d'utilisation</vt:lpstr>
      <vt:lpstr>Diagramme de cas d'utilisation</vt:lpstr>
      <vt:lpstr>Diagramme de cas d'utilisation</vt:lpstr>
      <vt:lpstr>Diagramme de cas d'utilisation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Polymorphisme avancé, interfaces et classes abstraites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diagramme de séquence</vt:lpstr>
      <vt:lpstr>Présentation PowerPoint</vt:lpstr>
      <vt:lpstr>Diagramme de séquence : définition</vt:lpstr>
      <vt:lpstr>Principaux éléments du diagramme de séquence </vt:lpstr>
      <vt:lpstr>Principaux éléments du diagramme de séquence </vt:lpstr>
      <vt:lpstr>Principaux éléments du diagramme de séquence </vt:lpstr>
      <vt:lpstr>Principaux éléments du diagramme de séquence </vt:lpstr>
      <vt:lpstr>Principaux éléments du diagramme de séquence </vt:lpstr>
      <vt:lpstr>Le diagramme de séquence: résumé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diagramme d'activités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JAVA: Un peu plus dans les détails</vt:lpstr>
      <vt:lpstr>Passage de paramètres des types primitifs</vt:lpstr>
      <vt:lpstr>Types primitifs</vt:lpstr>
      <vt:lpstr>Conversions de type</vt:lpstr>
      <vt:lpstr>Conversion de type</vt:lpstr>
      <vt:lpstr>Conversion de type</vt:lpstr>
      <vt:lpstr>Opérateurs</vt:lpstr>
      <vt:lpstr>Opérateurs</vt:lpstr>
      <vt:lpstr>Opérateurs</vt:lpstr>
      <vt:lpstr>Opérateurs</vt:lpstr>
      <vt:lpstr>Opérateurs</vt:lpstr>
      <vt:lpstr>Précédence des opérateurs</vt:lpstr>
      <vt:lpstr>Opérateur ternaire</vt:lpstr>
      <vt:lpstr>Présentation PowerPoint</vt:lpstr>
      <vt:lpstr>Présentation PowerPoint</vt:lpstr>
      <vt:lpstr>Présentation PowerPoint</vt:lpstr>
      <vt:lpstr>JAVA: Un peu plus dans les détails … la suite.</vt:lpstr>
      <vt:lpstr>Type structuré : tableau</vt:lpstr>
      <vt:lpstr>Type structuré : tableau</vt:lpstr>
      <vt:lpstr>Type structuré : tableau</vt:lpstr>
      <vt:lpstr>Type structuré : tableau</vt:lpstr>
      <vt:lpstr>Passage de paramètres par valeur uniquement</vt:lpstr>
      <vt:lpstr>Instructions de contrôle</vt:lpstr>
      <vt:lpstr>Instruction de branchement, if else</vt:lpstr>
      <vt:lpstr>swicth case</vt:lpstr>
      <vt:lpstr>swicth case, exemple</vt:lpstr>
      <vt:lpstr>Itérations</vt:lpstr>
      <vt:lpstr>Itération, for( ; ;  ), exemple</vt:lpstr>
      <vt:lpstr>break</vt:lpstr>
      <vt:lpstr>continue</vt:lpstr>
      <vt:lpstr>Les packages (1)</vt:lpstr>
      <vt:lpstr>Les packages (2)</vt:lpstr>
      <vt:lpstr>Les packages (3)</vt:lpstr>
      <vt:lpstr>Revenons un peu à UML:  les diagrammes d'états-transitions</vt:lpstr>
      <vt:lpstr>Diagramme d'états-transitions</vt:lpstr>
      <vt:lpstr>Présentation PowerPoint</vt:lpstr>
      <vt:lpstr>Présentation PowerPoint</vt:lpstr>
      <vt:lpstr>Diagramme d'états-transitions</vt:lpstr>
      <vt:lpstr>Diagramme d'états-transitions</vt:lpstr>
      <vt:lpstr>Diagramme d'états-transitions</vt:lpstr>
      <vt:lpstr>JAVA: dernière ligne droite</vt:lpstr>
      <vt:lpstr> Variables &amp; méthodes static</vt:lpstr>
      <vt:lpstr> Variables &amp; méthodes static</vt:lpstr>
      <vt:lpstr> Variables &amp; méthodes static</vt:lpstr>
      <vt:lpstr>Variables &amp; méthodes static</vt:lpstr>
      <vt:lpstr> Variables &amp; méthodes static</vt:lpstr>
      <vt:lpstr>Pour finir: quelques bonnes habitudes de design</vt:lpstr>
      <vt:lpstr> SOLID</vt:lpstr>
      <vt:lpstr> SOLID</vt:lpstr>
      <vt:lpstr> SOLID</vt:lpstr>
      <vt:lpstr> SOLID</vt:lpstr>
      <vt:lpstr> SOLID</vt:lpstr>
      <vt:lpstr> SOLID</vt:lpstr>
      <vt:lpstr> SOLID</vt:lpstr>
      <vt:lpstr> SOLID</vt:lpstr>
      <vt:lpstr>Un modèle, pour quoi faire? </vt:lpstr>
      <vt:lpstr>Comment aborderiez-vous le sujet du TP ?? </vt:lpstr>
      <vt:lpstr> Quel est le problème?</vt:lpstr>
      <vt:lpstr> Quel est le problème?</vt:lpstr>
      <vt:lpstr> Quel est le problème?</vt:lpstr>
      <vt:lpstr> Quel est le problème?</vt:lpstr>
      <vt:lpstr> Quel est le problème?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Thierry Louge</cp:lastModifiedBy>
  <cp:revision>196</cp:revision>
  <dcterms:created xsi:type="dcterms:W3CDTF">2023-10-03T14:42:05Z</dcterms:created>
  <dcterms:modified xsi:type="dcterms:W3CDTF">2025-10-06T12:18:28Z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0x0101005187E903D68A564EAB1B46118AA0192F</vt:lpwstr>
  </property>
</Properties>
</file>